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77" r:id="rId3"/>
    <p:sldId id="278" r:id="rId4"/>
    <p:sldId id="274" r:id="rId5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6B23"/>
    <a:srgbClr val="336699"/>
    <a:srgbClr val="254B71"/>
    <a:srgbClr val="2B5681"/>
    <a:srgbClr val="2B812B"/>
    <a:srgbClr val="CC6600"/>
    <a:srgbClr val="000000"/>
    <a:srgbClr val="9A4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D161B5B-9C14-4599-A1F1-7FDE8F71C1D3}" v="29" dt="2022-06-01T19:18:03.51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 autoAdjust="0"/>
    <p:restoredTop sz="96101" autoAdjust="0"/>
  </p:normalViewPr>
  <p:slideViewPr>
    <p:cSldViewPr>
      <p:cViewPr varScale="1">
        <p:scale>
          <a:sx n="108" d="100"/>
          <a:sy n="108" d="100"/>
        </p:scale>
        <p:origin x="1695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0" d="100"/>
          <a:sy n="80" d="100"/>
        </p:scale>
        <p:origin x="1440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3824BFC-FB2A-1166-46AD-49E4A995B69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6F151A-745D-B15E-33C0-859092BB28B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C57AD0D-9AAE-42FE-9F31-555947F60DE9}" type="datetimeFigureOut">
              <a:rPr lang="en-US"/>
              <a:pPr>
                <a:defRPr/>
              </a:pPr>
              <a:t>6/9/2022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9BBF3411-3CED-1DA2-C00E-F0393C3B940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2C4EC4D3-AB8E-95B5-09AD-11B5EB5C65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854B19-9770-AE74-C3C8-BB479724816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E4C327-F041-E82F-6440-EAD194F1FC7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D8024BB-AED4-41F6-A47E-98025E432CB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8C3181A-061C-E65D-5802-CDE88041A40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EB0CEB9-2DA7-AF14-C5FC-C614006933E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2B38045-664D-7C47-F870-7B9A4639186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EB375D-BBAA-4065-B0E2-7C3F5A11307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6724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609600"/>
            <a:ext cx="8208962" cy="7620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4612" y="1600200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1218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1723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0C69D49-641E-82EE-A891-74D1849BAEE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EAF2C77-0431-F5AB-206E-B26F823F5DA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2E082AA-F03A-9A06-8A36-67E23163048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5F86D0-BD68-4C63-9BF2-7A9CCD2CE5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5279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A685551-8A8B-5768-94C9-9E1D62DA124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4527DDA-80AA-C084-E974-D735F6F4371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14B8FA7-3A3A-B745-C58E-B8D342D841F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04FF91-EF91-4221-943F-593B6F96E0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392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15717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114800" cy="4191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981200"/>
            <a:ext cx="4114800" cy="4191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4986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19338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80397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3387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633" y="1676400"/>
            <a:ext cx="2949575" cy="914400"/>
          </a:xfrm>
        </p:spPr>
        <p:txBody>
          <a:bodyPr anchor="b"/>
          <a:lstStyle>
            <a:lvl1pPr algn="ctr"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0" y="1727064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2632" y="2819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77485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>
            <a:extLst>
              <a:ext uri="{FF2B5EF4-FFF2-40B4-BE49-F238E27FC236}">
                <a16:creationId xmlns:a16="http://schemas.microsoft.com/office/drawing/2014/main" id="{671980D2-E259-644C-B259-71B062F17E7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763"/>
            <a:ext cx="9144000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>
            <a:extLst>
              <a:ext uri="{FF2B5EF4-FFF2-40B4-BE49-F238E27FC236}">
                <a16:creationId xmlns:a16="http://schemas.microsoft.com/office/drawing/2014/main" id="{65DB43EC-07C6-8D85-23EC-9C4A2433BB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762000"/>
            <a:ext cx="8229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99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3">
            <a:extLst>
              <a:ext uri="{FF2B5EF4-FFF2-40B4-BE49-F238E27FC236}">
                <a16:creationId xmlns:a16="http://schemas.microsoft.com/office/drawing/2014/main" id="{75152AEE-E130-351F-E4B4-19D87ACB35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3820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2746C5FD-57B8-8D1E-3FBD-72F93D21713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017AE828-04AB-F5AD-9BB7-2124CF1140A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1E119630-1D74-57DC-7B6F-B8ABE5A9A73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62A97037-C5ED-49C1-9D7F-6C9E39376F96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32" name="Picture 11" descr="waterboard_logo_newlook117x72">
            <a:extLst>
              <a:ext uri="{FF2B5EF4-FFF2-40B4-BE49-F238E27FC236}">
                <a16:creationId xmlns:a16="http://schemas.microsoft.com/office/drawing/2014/main" id="{FED50218-07A8-C131-2CD2-8EB8E6123B9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6248400"/>
            <a:ext cx="6858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D82F286-7A79-3949-E4FF-428738761824}"/>
              </a:ext>
            </a:extLst>
          </p:cNvPr>
          <p:cNvCxnSpPr/>
          <p:nvPr userDrawn="1"/>
        </p:nvCxnSpPr>
        <p:spPr>
          <a:xfrm>
            <a:off x="381000" y="1447800"/>
            <a:ext cx="8305800" cy="0"/>
          </a:xfrm>
          <a:prstGeom prst="line">
            <a:avLst/>
          </a:prstGeom>
          <a:ln w="28575">
            <a:solidFill>
              <a:srgbClr val="33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3E50592-A3D9-BAA7-F7D8-F2BAB3CE6A07}"/>
              </a:ext>
            </a:extLst>
          </p:cNvPr>
          <p:cNvCxnSpPr/>
          <p:nvPr userDrawn="1"/>
        </p:nvCxnSpPr>
        <p:spPr>
          <a:xfrm>
            <a:off x="381000" y="1524000"/>
            <a:ext cx="8305800" cy="0"/>
          </a:xfrm>
          <a:prstGeom prst="line">
            <a:avLst/>
          </a:prstGeom>
          <a:ln w="28575">
            <a:solidFill>
              <a:srgbClr val="236B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kern="1200">
          <a:solidFill>
            <a:srgbClr val="236B23"/>
          </a:solidFill>
          <a:latin typeface="Century Gothic" panose="020B0502020202020204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236B23"/>
          </a:solidFill>
          <a:latin typeface="Century Gothic" panose="020B0502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236B23"/>
          </a:solidFill>
          <a:latin typeface="Century Gothic" panose="020B0502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236B23"/>
          </a:solidFill>
          <a:latin typeface="Century Gothic" panose="020B0502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236B23"/>
          </a:solidFill>
          <a:latin typeface="Century Gothic" panose="020B0502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254B71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254B71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254B71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254B71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30000"/>
        <a:buFont typeface="Wingdings" panose="05000000000000000000" pitchFamily="2" charset="2"/>
        <a:buChar char="§"/>
        <a:defRPr sz="3200" kern="1200">
          <a:solidFill>
            <a:srgbClr val="336699"/>
          </a:solidFill>
          <a:latin typeface="Century Gothic" panose="020B050202020202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ü"/>
        <a:defRPr sz="2800" kern="1200">
          <a:solidFill>
            <a:srgbClr val="236B23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11500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1500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1500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aterboards.ca.gov/safer/" TargetMode="External"/><Relationship Id="rId2" Type="http://schemas.openxmlformats.org/officeDocument/2006/relationships/hyperlink" Target="https://socoemergency.org/emergency/drought/residential-well-water-users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aterboards.ca.gov/northcoast/board_decisions/tentative_orders/pdf/2022/drftgwtrpolstmt.pdf" TargetMode="Externa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aterboards.ca.gov/safer/funding_solicitation.html" TargetMode="Externa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Bryan.mcfadin@waterboards.ca.gov" TargetMode="External"/><Relationship Id="rId2" Type="http://schemas.openxmlformats.org/officeDocument/2006/relationships/hyperlink" Target="mailto:chris.watt@waterboards.ca.gov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4">
            <a:extLst>
              <a:ext uri="{FF2B5EF4-FFF2-40B4-BE49-F238E27FC236}">
                <a16:creationId xmlns:a16="http://schemas.microsoft.com/office/drawing/2014/main" id="{6E27F5F8-83E9-96EB-7341-0F64EF7EA5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724072" y="629268"/>
            <a:ext cx="4939868" cy="1162566"/>
          </a:xfrm>
        </p:spPr>
        <p:txBody>
          <a:bodyPr anchor="b"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latin typeface="+mj-lt"/>
              </a:rPr>
              <a:t>June 2022 – </a:t>
            </a:r>
            <a:r>
              <a:rPr lang="en-US" altLang="en-US" sz="2400" dirty="0">
                <a:latin typeface="+mj-lt"/>
                <a:ea typeface="+mj-ea"/>
                <a:cs typeface="+mj-cs"/>
              </a:rPr>
              <a:t>Drought Town Hall</a:t>
            </a:r>
            <a:br>
              <a:rPr lang="en-US" altLang="en-US" sz="2800" dirty="0">
                <a:latin typeface="+mj-lt"/>
                <a:ea typeface="+mj-ea"/>
                <a:cs typeface="+mj-cs"/>
              </a:rPr>
            </a:br>
            <a:endParaRPr lang="en-US" altLang="en-US" sz="2800" dirty="0">
              <a:latin typeface="+mj-lt"/>
            </a:endParaRPr>
          </a:p>
        </p:txBody>
      </p:sp>
      <p:sp>
        <p:nvSpPr>
          <p:cNvPr id="9219" name="Rectangle 15">
            <a:extLst>
              <a:ext uri="{FF2B5EF4-FFF2-40B4-BE49-F238E27FC236}">
                <a16:creationId xmlns:a16="http://schemas.microsoft.com/office/drawing/2014/main" id="{C314866C-03AA-F8EE-8E07-453267299A7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724073" y="2438400"/>
            <a:ext cx="4939867" cy="3785419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  <a:defRPr/>
            </a:pPr>
            <a:r>
              <a:rPr lang="en-US" sz="2400">
                <a:latin typeface="+mn-lt"/>
              </a:rPr>
              <a:t>Drought </a:t>
            </a:r>
            <a:r>
              <a:rPr lang="en-US" sz="2400" dirty="0">
                <a:latin typeface="+mn-lt"/>
              </a:rPr>
              <a:t>may affect water quality in shallow wells.  </a:t>
            </a:r>
          </a:p>
          <a:p>
            <a:pPr eaLnBrk="1" hangingPunct="1">
              <a:defRPr/>
            </a:pPr>
            <a:r>
              <a:rPr lang="en-US" sz="1800" dirty="0">
                <a:solidFill>
                  <a:srgbClr val="336699"/>
                </a:solidFill>
                <a:latin typeface="+mn-lt"/>
              </a:rPr>
              <a:t>Test your well regularly – minerals, bacteria, nitrate, hydrocarbons/synthetics</a:t>
            </a:r>
          </a:p>
          <a:p>
            <a:pPr eaLnBrk="1" hangingPunct="1">
              <a:defRPr/>
            </a:pPr>
            <a:r>
              <a:rPr lang="en-US" sz="1800" dirty="0">
                <a:solidFill>
                  <a:srgbClr val="336699"/>
                </a:solidFill>
                <a:latin typeface="+mn-lt"/>
              </a:rPr>
              <a:t>Sonoma County Drought Resource Hub </a:t>
            </a:r>
            <a:r>
              <a:rPr lang="en-US" sz="1800" dirty="0">
                <a:solidFill>
                  <a:srgbClr val="336699"/>
                </a:solidFill>
                <a:latin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Residential Well Water Users - Sonoma County Emergency and Preparedness Information (socoemergency.org)</a:t>
            </a:r>
            <a:endParaRPr lang="en-US" sz="1800" dirty="0">
              <a:solidFill>
                <a:srgbClr val="336699"/>
              </a:solidFill>
              <a:latin typeface="+mn-lt"/>
            </a:endParaRPr>
          </a:p>
          <a:p>
            <a:pPr eaLnBrk="1" hangingPunct="1">
              <a:defRPr/>
            </a:pPr>
            <a:r>
              <a:rPr lang="en-US" sz="1800" dirty="0">
                <a:latin typeface="+mn-lt"/>
              </a:rPr>
              <a:t>State Water Board Aquifer Risk Map</a:t>
            </a:r>
          </a:p>
          <a:p>
            <a:pPr marL="0" indent="0" eaLnBrk="1" hangingPunct="1">
              <a:buNone/>
              <a:defRPr/>
            </a:pPr>
            <a:r>
              <a:rPr lang="en-US" sz="1100" dirty="0">
                <a:hlinkClick r:id="rId3"/>
              </a:rPr>
              <a:t>https://www.waterboards.ca.gov/safer/</a:t>
            </a:r>
            <a:endParaRPr lang="en-US" altLang="en-US" sz="1800" dirty="0">
              <a:latin typeface="+mn-lt"/>
            </a:endParaRPr>
          </a:p>
          <a:p>
            <a:pPr eaLnBrk="1" hangingPunct="1">
              <a:defRPr/>
            </a:pPr>
            <a:endParaRPr lang="en-US" altLang="en-US" sz="1700" dirty="0"/>
          </a:p>
          <a:p>
            <a:pPr eaLnBrk="1" hangingPunct="1">
              <a:defRPr/>
            </a:pPr>
            <a:endParaRPr lang="en-US" altLang="en-US" sz="1700" dirty="0"/>
          </a:p>
        </p:txBody>
      </p:sp>
      <p:pic>
        <p:nvPicPr>
          <p:cNvPr id="3" name="Picture 2" descr="A digital map of Sonoma County with areas highlighted in blue, yellow and red. ">
            <a:extLst>
              <a:ext uri="{FF2B5EF4-FFF2-40B4-BE49-F238E27FC236}">
                <a16:creationId xmlns:a16="http://schemas.microsoft.com/office/drawing/2014/main" id="{715C3DEA-38EB-5A6D-ACBA-23763FE90DB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91" r="14032" b="-1"/>
          <a:stretch/>
        </p:blipFill>
        <p:spPr>
          <a:xfrm>
            <a:off x="20" y="-76197"/>
            <a:ext cx="3476673" cy="6934197"/>
          </a:xfrm>
          <a:prstGeom prst="rect">
            <a:avLst/>
          </a:prstGeom>
          <a:effectLst/>
        </p:spPr>
      </p:pic>
      <p:cxnSp>
        <p:nvCxnSpPr>
          <p:cNvPr id="10248" name="Straight Connector 134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810700" y="2115117"/>
            <a:ext cx="4732020" cy="0"/>
          </a:xfrm>
          <a:prstGeom prst="line">
            <a:avLst/>
          </a:prstGeom>
          <a:ln w="19050">
            <a:solidFill>
              <a:srgbClr val="F1AC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4">
            <a:extLst>
              <a:ext uri="{FF2B5EF4-FFF2-40B4-BE49-F238E27FC236}">
                <a16:creationId xmlns:a16="http://schemas.microsoft.com/office/drawing/2014/main" id="{6E27F5F8-83E9-96EB-7341-0F64EF7EA5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724072" y="629268"/>
            <a:ext cx="4939868" cy="1504332"/>
          </a:xfrm>
        </p:spPr>
        <p:txBody>
          <a:bodyPr anchor="b"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>
                <a:latin typeface="+mj-lt"/>
              </a:rPr>
              <a:t>Groundwater Protection</a:t>
            </a:r>
            <a:br>
              <a:rPr lang="en-US" altLang="en-US" sz="2800" dirty="0">
                <a:latin typeface="+mj-lt"/>
              </a:rPr>
            </a:br>
            <a:r>
              <a:rPr lang="en-US" altLang="en-US" sz="2800" dirty="0">
                <a:latin typeface="+mj-lt"/>
              </a:rPr>
              <a:t> </a:t>
            </a:r>
            <a:br>
              <a:rPr lang="en-US" altLang="en-US" sz="2800" dirty="0">
                <a:latin typeface="+mj-lt"/>
              </a:rPr>
            </a:br>
            <a:r>
              <a:rPr lang="en-US" altLang="en-US" sz="2800" dirty="0">
                <a:latin typeface="+mj-lt"/>
              </a:rPr>
              <a:t>Policy Statement</a:t>
            </a:r>
            <a:endParaRPr lang="en-US" altLang="en-US" sz="3200" dirty="0">
              <a:latin typeface="+mj-lt"/>
            </a:endParaRPr>
          </a:p>
        </p:txBody>
      </p:sp>
      <p:sp>
        <p:nvSpPr>
          <p:cNvPr id="9219" name="Rectangle 15">
            <a:extLst>
              <a:ext uri="{FF2B5EF4-FFF2-40B4-BE49-F238E27FC236}">
                <a16:creationId xmlns:a16="http://schemas.microsoft.com/office/drawing/2014/main" id="{C314866C-03AA-F8EE-8E07-453267299A7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724073" y="2438400"/>
            <a:ext cx="4939867" cy="3785419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  <a:defRPr/>
            </a:pPr>
            <a:endParaRPr lang="en-US" altLang="en-US" sz="1700" dirty="0"/>
          </a:p>
          <a:p>
            <a:pPr eaLnBrk="1" hangingPunct="1">
              <a:defRPr/>
            </a:pPr>
            <a:r>
              <a:rPr lang="en-US" sz="1800" dirty="0">
                <a:latin typeface="+mn-lt"/>
              </a:rPr>
              <a:t>To be considered by Regional Water Board for adoption – December 2022. </a:t>
            </a:r>
          </a:p>
          <a:p>
            <a:pPr eaLnBrk="1" hangingPunct="1">
              <a:defRPr/>
            </a:pPr>
            <a:r>
              <a:rPr lang="en-US" sz="1800" dirty="0">
                <a:latin typeface="+mn-lt"/>
              </a:rPr>
              <a:t>Provides information and direction from Board to use all existing authorities to protect groundwater quality for all beneficial uses.</a:t>
            </a:r>
          </a:p>
          <a:p>
            <a:pPr marL="0" indent="0" eaLnBrk="1" hangingPunct="1">
              <a:buNone/>
              <a:defRPr/>
            </a:pPr>
            <a:r>
              <a:rPr lang="en-US" sz="1700" dirty="0">
                <a:hlinkClick r:id="rId3"/>
              </a:rPr>
              <a:t>https://www.waterboards.ca.gov/northcoast/board_decisions/tentative_orders/pdf/2022/drftgwtrpolstmt.pdf</a:t>
            </a:r>
            <a:r>
              <a:rPr lang="en-US" sz="1700" dirty="0"/>
              <a:t> </a:t>
            </a:r>
          </a:p>
          <a:p>
            <a:pPr eaLnBrk="1" hangingPunct="1">
              <a:defRPr/>
            </a:pPr>
            <a:endParaRPr lang="en-US" altLang="en-US" sz="1700" dirty="0"/>
          </a:p>
          <a:p>
            <a:pPr eaLnBrk="1" hangingPunct="1">
              <a:defRPr/>
            </a:pPr>
            <a:endParaRPr lang="en-US" altLang="en-US" sz="1700" dirty="0"/>
          </a:p>
          <a:p>
            <a:pPr eaLnBrk="1" hangingPunct="1">
              <a:defRPr/>
            </a:pPr>
            <a:endParaRPr lang="en-US" altLang="en-US" sz="1700" dirty="0"/>
          </a:p>
        </p:txBody>
      </p:sp>
      <p:pic>
        <p:nvPicPr>
          <p:cNvPr id="3" name="Picture 2" descr="A map of the Sonoma County coast with certain regions highlighted in purple. ">
            <a:extLst>
              <a:ext uri="{FF2B5EF4-FFF2-40B4-BE49-F238E27FC236}">
                <a16:creationId xmlns:a16="http://schemas.microsoft.com/office/drawing/2014/main" id="{715C3DEA-38EB-5A6D-ACBA-23763FE90D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21" r="36021"/>
          <a:stretch/>
        </p:blipFill>
        <p:spPr>
          <a:xfrm>
            <a:off x="20" y="-76197"/>
            <a:ext cx="3476673" cy="6934197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9353569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4">
            <a:extLst>
              <a:ext uri="{FF2B5EF4-FFF2-40B4-BE49-F238E27FC236}">
                <a16:creationId xmlns:a16="http://schemas.microsoft.com/office/drawing/2014/main" id="{6E27F5F8-83E9-96EB-7341-0F64EF7EA5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724072" y="629267"/>
            <a:ext cx="4939868" cy="1485847"/>
          </a:xfrm>
        </p:spPr>
        <p:txBody>
          <a:bodyPr anchor="b"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>
                <a:latin typeface="+mj-lt"/>
              </a:rPr>
              <a:t>Funding for drought-related</a:t>
            </a:r>
            <a:br>
              <a:rPr lang="en-US" altLang="en-US" sz="2800" dirty="0">
                <a:latin typeface="+mj-lt"/>
              </a:rPr>
            </a:br>
            <a:r>
              <a:rPr lang="en-US" altLang="en-US" sz="2800" dirty="0">
                <a:latin typeface="+mj-lt"/>
              </a:rPr>
              <a:t> </a:t>
            </a:r>
            <a:br>
              <a:rPr lang="en-US" altLang="en-US" sz="2800" dirty="0">
                <a:latin typeface="+mj-lt"/>
              </a:rPr>
            </a:br>
            <a:r>
              <a:rPr lang="en-US" altLang="en-US" sz="2800" dirty="0">
                <a:latin typeface="+mj-lt"/>
              </a:rPr>
              <a:t>and/or contamination issues </a:t>
            </a:r>
          </a:p>
        </p:txBody>
      </p:sp>
      <p:sp>
        <p:nvSpPr>
          <p:cNvPr id="9219" name="Rectangle 15">
            <a:extLst>
              <a:ext uri="{FF2B5EF4-FFF2-40B4-BE49-F238E27FC236}">
                <a16:creationId xmlns:a16="http://schemas.microsoft.com/office/drawing/2014/main" id="{C314866C-03AA-F8EE-8E07-453267299A7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724073" y="2438400"/>
            <a:ext cx="4939867" cy="3785419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  <a:defRPr/>
            </a:pPr>
            <a:endParaRPr lang="en-US" altLang="en-US" sz="1700" dirty="0"/>
          </a:p>
          <a:p>
            <a:pPr eaLnBrk="1" hangingPunct="1">
              <a:defRPr/>
            </a:pPr>
            <a:r>
              <a:rPr lang="en-US" sz="1700" dirty="0">
                <a:latin typeface="+mn-lt"/>
              </a:rPr>
              <a:t>State Water Board has opened a County-wide and Regional Funding Solicitation</a:t>
            </a:r>
          </a:p>
          <a:p>
            <a:pPr eaLnBrk="1" hangingPunct="1">
              <a:defRPr/>
            </a:pPr>
            <a:r>
              <a:rPr lang="en-US" sz="1700" dirty="0">
                <a:latin typeface="+mn-lt"/>
              </a:rPr>
              <a:t>Counties or eligible partner entities such as non-profits and RCDs</a:t>
            </a:r>
          </a:p>
          <a:p>
            <a:pPr eaLnBrk="1" hangingPunct="1">
              <a:defRPr/>
            </a:pPr>
            <a:r>
              <a:rPr lang="en-US" sz="1700" dirty="0">
                <a:latin typeface="+mn-lt"/>
              </a:rPr>
              <a:t>Implement regional programs that address drought-related and/or contamination issues</a:t>
            </a:r>
          </a:p>
          <a:p>
            <a:pPr eaLnBrk="1" hangingPunct="1">
              <a:defRPr/>
            </a:pPr>
            <a:r>
              <a:rPr lang="en-US" sz="1700" dirty="0">
                <a:latin typeface="+mn-lt"/>
              </a:rPr>
              <a:t>State small water systems and domestic wells serving disadvantaged communities (DACs) and low-income households.</a:t>
            </a:r>
            <a:endParaRPr lang="en-US" sz="1700" dirty="0"/>
          </a:p>
          <a:p>
            <a:pPr marL="0" indent="0" eaLnBrk="1" hangingPunct="1">
              <a:buNone/>
              <a:defRPr/>
            </a:pPr>
            <a:r>
              <a:rPr lang="en-US" altLang="en-US" sz="1700" dirty="0">
                <a:hlinkClick r:id="rId3"/>
              </a:rPr>
              <a:t>https://www.waterboards.ca.gov/safer/funding_solicitation.html</a:t>
            </a:r>
            <a:r>
              <a:rPr lang="en-US" altLang="en-US" sz="1700" dirty="0"/>
              <a:t> </a:t>
            </a:r>
          </a:p>
          <a:p>
            <a:pPr eaLnBrk="1" hangingPunct="1">
              <a:defRPr/>
            </a:pPr>
            <a:endParaRPr lang="en-US" altLang="en-US" sz="1700" dirty="0"/>
          </a:p>
          <a:p>
            <a:pPr eaLnBrk="1" hangingPunct="1">
              <a:defRPr/>
            </a:pPr>
            <a:endParaRPr lang="en-US" altLang="en-US" sz="1700" dirty="0"/>
          </a:p>
        </p:txBody>
      </p:sp>
      <p:pic>
        <p:nvPicPr>
          <p:cNvPr id="3" name="Picture 2" descr="A McCrometer readout reading 82 gallons per minute.">
            <a:extLst>
              <a:ext uri="{FF2B5EF4-FFF2-40B4-BE49-F238E27FC236}">
                <a16:creationId xmlns:a16="http://schemas.microsoft.com/office/drawing/2014/main" id="{715C3DEA-38EB-5A6D-ACBA-23763FE90DB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03" b="16203"/>
          <a:stretch/>
        </p:blipFill>
        <p:spPr>
          <a:xfrm rot="5400000">
            <a:off x="-1690653" y="1690653"/>
            <a:ext cx="6858000" cy="3476693"/>
          </a:xfrm>
          <a:prstGeom prst="rect">
            <a:avLst/>
          </a:prstGeom>
          <a:effectLst/>
        </p:spPr>
      </p:pic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810700" y="2115117"/>
            <a:ext cx="4732020" cy="0"/>
          </a:xfrm>
          <a:prstGeom prst="line">
            <a:avLst/>
          </a:prstGeom>
          <a:ln w="19050">
            <a:solidFill>
              <a:srgbClr val="A14F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63727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id="{30001B02-EFC2-B7B5-35D1-B8EE0E92DC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Contact Information</a:t>
            </a:r>
          </a:p>
        </p:txBody>
      </p:sp>
      <p:sp>
        <p:nvSpPr>
          <p:cNvPr id="24579" name="Content Placeholder 2">
            <a:extLst>
              <a:ext uri="{FF2B5EF4-FFF2-40B4-BE49-F238E27FC236}">
                <a16:creationId xmlns:a16="http://schemas.microsoft.com/office/drawing/2014/main" id="{C502D8D1-8C9A-45D2-9F56-0448A7FEE3D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 dirty="0"/>
              <a:t>Groundwater Specialist</a:t>
            </a:r>
          </a:p>
          <a:p>
            <a:pPr lvl="1"/>
            <a:r>
              <a:rPr lang="en-US" altLang="en-US" sz="2400" dirty="0"/>
              <a:t>Chris Watt</a:t>
            </a:r>
          </a:p>
          <a:p>
            <a:pPr lvl="2"/>
            <a:r>
              <a:rPr lang="en-US" altLang="en-US" sz="2000" dirty="0">
                <a:hlinkClick r:id="rId2"/>
              </a:rPr>
              <a:t>chris.watt@waterboards.ca.gov</a:t>
            </a:r>
            <a:endParaRPr lang="en-US" altLang="en-US" sz="2000" dirty="0"/>
          </a:p>
          <a:p>
            <a:r>
              <a:rPr lang="en-US" altLang="en-US" sz="2800" dirty="0"/>
              <a:t>Flow and Riparian Specialist</a:t>
            </a:r>
          </a:p>
          <a:p>
            <a:pPr lvl="1"/>
            <a:r>
              <a:rPr lang="en-US" altLang="en-US" sz="2400" dirty="0"/>
              <a:t>Bryan </a:t>
            </a:r>
            <a:r>
              <a:rPr lang="en-US" altLang="en-US" sz="2400" dirty="0" err="1"/>
              <a:t>McFadin</a:t>
            </a:r>
            <a:endParaRPr lang="en-US" altLang="en-US" sz="2400" dirty="0"/>
          </a:p>
          <a:p>
            <a:pPr lvl="2"/>
            <a:r>
              <a:rPr lang="en-US" altLang="en-US" sz="2000" dirty="0">
                <a:hlinkClick r:id="rId3"/>
              </a:rPr>
              <a:t>bryan.mcfadin@waterboards.ca.gov</a:t>
            </a:r>
            <a:endParaRPr lang="en-US" alt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2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4727</TotalTime>
  <Words>243</Words>
  <Application>Microsoft Office PowerPoint</Application>
  <PresentationFormat>On-screen Show (4:3)</PresentationFormat>
  <Paragraphs>26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Century Gothic</vt:lpstr>
      <vt:lpstr>Wingdings</vt:lpstr>
      <vt:lpstr>Default Design</vt:lpstr>
      <vt:lpstr>June 2022 – Drought Town Hall </vt:lpstr>
      <vt:lpstr>Groundwater Protection   Policy Statement</vt:lpstr>
      <vt:lpstr>Funding for drought-related   and/or contamination issues </vt:lpstr>
      <vt:lpstr>Contact Information</vt:lpstr>
    </vt:vector>
  </TitlesOfParts>
  <Company>SWRCB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Clayton Creager</dc:creator>
  <cp:lastModifiedBy>Stuart Tiffen</cp:lastModifiedBy>
  <cp:revision>53</cp:revision>
  <cp:lastPrinted>2020-02-11T23:31:55Z</cp:lastPrinted>
  <dcterms:created xsi:type="dcterms:W3CDTF">2008-08-28T19:00:07Z</dcterms:created>
  <dcterms:modified xsi:type="dcterms:W3CDTF">2022-06-09T21:33:42Z</dcterms:modified>
</cp:coreProperties>
</file>