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57" r:id="rId5"/>
    <p:sldId id="1486" r:id="rId6"/>
    <p:sldId id="1465" r:id="rId7"/>
    <p:sldId id="1488" r:id="rId8"/>
    <p:sldId id="1484" r:id="rId9"/>
    <p:sldId id="1489" r:id="rId10"/>
    <p:sldId id="14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62693F-5005-5C3B-7889-699A4B782679}" name="Dutton, Philip@Waterboards" initials="DP" userId="S::philip.dutton@waterboards.ca.gov::22d443d6-1f37-40fe-94c9-996dd688ff4c" providerId="AD"/>
  <p188:author id="{1B399E72-BAB5-DDE4-77F4-0D88D847D0E5}" name="Alyssa Anenberg" initials="AA" userId="S::Alyssa.Anenberg@Waterboards.ca.gov::1ed22adb-7cce-427b-b224-1f4443c657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38366-3637-49E0-9435-7A70A73ED247}" v="21" dt="2022-08-03T17:44:36.781"/>
    <p1510:client id="{67357ED9-B739-3595-809D-0CAB4EB1DAAC}" v="19" dt="2022-08-04T17:21:03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45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9EAD-3149-4B6F-B809-69CBCE1E249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513C-9E02-4B0C-82BB-92DB64EF2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latin typeface="Arial"/>
                <a:cs typeface="Arial"/>
              </a:rPr>
              <a:t>Role of the Division; water rights priority in regards to diversions of surface water from the RR stream system.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State Water Board's new emergency regulation was approved and took effect on June 1.  On the 14th, the Division issued these orders. Who received an order? Right holders – include the big entities like Sonoma Water, RR FCD in Mendo County, but also include the small communities, businesses, and individuals that rely on water from the RR and the </a:t>
            </a:r>
            <a:r>
              <a:rPr lang="en-US" dirty="0" err="1">
                <a:cs typeface="Calibri"/>
              </a:rPr>
              <a:t>tribs</a:t>
            </a:r>
            <a:r>
              <a:rPr lang="en-US" dirty="0">
                <a:cs typeface="Calibri"/>
              </a:rPr>
              <a:t> for drinking, irrigation, fire protection, and other beneficial uses.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513C-9E02-4B0C-82BB-92DB64EF2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05B8-881E-4685-8079-8B6F47351820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2E4D-1626-48BE-B6EE-D41DCB4017AC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F7C5-F30D-4232-B4B1-BDE935A0FEB8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4E27-E980-4F71-8F86-5CC9BE840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" y="4684924"/>
            <a:ext cx="2225046" cy="134528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184757"/>
            <a:ext cx="12192000" cy="670258"/>
          </a:xfrm>
          <a:solidFill>
            <a:srgbClr val="004E7D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355135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5156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E5EDB-6AF8-4152-9C68-2338E50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65B3-1E28-4362-AD7C-3D91FD06AE42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40F4-402D-4107-B3ED-26B4B607832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5332-C081-4602-9B3A-09680BD77E75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F265-18FE-470D-989B-7D271D5C96EC}" type="datetime1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CAC-3DFC-480D-9C3B-6B963C12357A}" type="datetime1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A0B-4873-4906-96D2-A2BB3333D96B}" type="datetime1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DBD9-B169-43FA-9866-371204033134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10C-A144-4C2B-AE89-A94FB7EF0FE8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023F-0CE0-418D-A02A-23E7BE5EC019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drought/russian_river/#stay_informed" TargetMode="External"/><Relationship Id="rId2" Type="http://schemas.openxmlformats.org/officeDocument/2006/relationships/hyperlink" Target="https://www.waterboards.ca.gov/drought/russian_riv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boards.ca.gov/drought/russian_river/#table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3B9-551E-4F0A-B6FF-AAB47461D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4,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ECFF9-7B4A-4F58-8204-051DF9D8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1" y="396172"/>
            <a:ext cx="11865230" cy="2917226"/>
          </a:xfrm>
        </p:spPr>
        <p:txBody>
          <a:bodyPr>
            <a:noAutofit/>
          </a:bodyPr>
          <a:lstStyle/>
          <a:p>
            <a:r>
              <a:rPr lang="en-US" sz="6000" dirty="0"/>
              <a:t>State Water Board Updates</a:t>
            </a:r>
            <a:br>
              <a:rPr lang="en-US" sz="5500" dirty="0"/>
            </a:br>
            <a:r>
              <a:rPr lang="en-US" sz="4000" i="1" dirty="0"/>
              <a:t>Sonoma County Drought Town Hall</a:t>
            </a:r>
            <a:br>
              <a:rPr lang="en-US" sz="3200" i="1" dirty="0"/>
            </a:br>
            <a:br>
              <a:rPr lang="en-US" sz="1600" dirty="0"/>
            </a:br>
            <a:endParaRPr lang="en-US" sz="2800" i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72CC73-A96A-46F3-A099-2E0F61533E6B}"/>
              </a:ext>
            </a:extLst>
          </p:cNvPr>
          <p:cNvSpPr txBox="1">
            <a:spLocks/>
          </p:cNvSpPr>
          <p:nvPr/>
        </p:nvSpPr>
        <p:spPr>
          <a:xfrm>
            <a:off x="2863121" y="3053751"/>
            <a:ext cx="9144000" cy="1152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Philip Dutton</a:t>
            </a:r>
          </a:p>
          <a:p>
            <a:r>
              <a:rPr lang="en-US" sz="3600" dirty="0"/>
              <a:t>Division of Water Rights</a:t>
            </a:r>
          </a:p>
        </p:txBody>
      </p:sp>
    </p:spTree>
    <p:extLst>
      <p:ext uri="{BB962C8B-B14F-4D97-AF65-F5344CB8AC3E}">
        <p14:creationId xmlns:p14="http://schemas.microsoft.com/office/powerpoint/2010/main" val="371994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BF29-AC87-4F3E-9E23-1ADAD5EB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68" y="365124"/>
            <a:ext cx="11249475" cy="1203617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Curtailment and Correlative Sharing in the Russian River Watershed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3F96C0-28B7-4059-AF81-91E1408A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68" y="1723335"/>
            <a:ext cx="10972639" cy="464390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Appropriative Water </a:t>
            </a:r>
            <a:r>
              <a:rPr lang="en-US" dirty="0">
                <a:latin typeface="Arial" panose="020B0604020202020204" pitchFamily="34" charset="0"/>
              </a:rPr>
              <a:t>R</a:t>
            </a:r>
            <a:r>
              <a:rPr lang="en-US" b="0" i="0" dirty="0">
                <a:effectLst/>
                <a:latin typeface="Arial" panose="020B0604020202020204" pitchFamily="34" charset="0"/>
              </a:rPr>
              <a:t>ights</a:t>
            </a:r>
          </a:p>
          <a:p>
            <a:pPr lvl="1"/>
            <a:r>
              <a:rPr lang="en-US" sz="2200" b="0" i="0" dirty="0">
                <a:effectLst/>
                <a:latin typeface="Arial" panose="020B0604020202020204" pitchFamily="34" charset="0"/>
              </a:rPr>
              <a:t>Have a discrete priority date and are curtailed based on the priority of the right.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Once curtailed, right holders must fully cease water diversions.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Riparian Water Rights</a:t>
            </a:r>
          </a:p>
          <a:p>
            <a:pPr lvl="1"/>
            <a:r>
              <a:rPr lang="en-US" sz="2200" b="0" i="0" dirty="0">
                <a:effectLst/>
                <a:latin typeface="Arial" panose="020B0604020202020204" pitchFamily="34" charset="0"/>
              </a:rPr>
              <a:t>Do not have unique priorities.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a reduction is required, rights share the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 common water available to them through correlative reductions from their reported demand (2017-2019).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Right holders are authorized to divert up to their assigned water budget for the month.</a:t>
            </a:r>
          </a:p>
          <a:p>
            <a:r>
              <a:rPr lang="en-US" sz="2600" dirty="0">
                <a:latin typeface="Arial" panose="020B0604020202020204" pitchFamily="34" charset="0"/>
              </a:rPr>
              <a:t>Exceptions to Curtailment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Certifications and approved petitions authorized under the 2021 Regulation continue to be valid for 2022, unless modifications are requested.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AEBF5-B99A-4C70-8000-F603A4AE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pPr algn="l"/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5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9F-8187-4612-940B-C0666752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5" y="182562"/>
            <a:ext cx="11341915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Emergency Regulation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86B5-BFDD-45F4-8F26-B8755005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1912690"/>
            <a:ext cx="7524925" cy="437905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1 – Regulation approved by the Office of Administrative Law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14 – State Water Board issued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“Orders Regarding Curtailment Status”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each right holder in the Russian River Watershed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16 – Posted the first Curtailment Status List (CSL) under the 2022 Regulation, however no rights were curtailed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E91DF-7C03-4F44-B63E-CF8D4DA3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7BB6357-544B-4CD5-9A4E-5CD4AC9B89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ky, outdoor, nature, beach. Lake Mendocino with low water levels. &#10;&#10;Description automatically generated">
            <a:extLst>
              <a:ext uri="{FF2B5EF4-FFF2-40B4-BE49-F238E27FC236}">
                <a16:creationId xmlns:a16="http://schemas.microsoft.com/office/drawing/2014/main" id="{0B869DC9-821E-4DE9-A839-196382377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33901" b="12293"/>
          <a:stretch/>
        </p:blipFill>
        <p:spPr>
          <a:xfrm>
            <a:off x="8308947" y="1367404"/>
            <a:ext cx="3494363" cy="4681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F256A-D597-43AE-98C2-09B04611BE7B}"/>
              </a:ext>
            </a:extLst>
          </p:cNvPr>
          <p:cNvSpPr txBox="1"/>
          <p:nvPr/>
        </p:nvSpPr>
        <p:spPr>
          <a:xfrm>
            <a:off x="8308947" y="6090406"/>
            <a:ext cx="3494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Mendocino, October 2021. DWR.</a:t>
            </a:r>
          </a:p>
        </p:txBody>
      </p:sp>
    </p:spTree>
    <p:extLst>
      <p:ext uri="{BB962C8B-B14F-4D97-AF65-F5344CB8AC3E}">
        <p14:creationId xmlns:p14="http://schemas.microsoft.com/office/powerpoint/2010/main" val="316037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9F-8187-4612-940B-C0666752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5" y="186960"/>
            <a:ext cx="11341915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Emergency Regulation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86B5-BFDD-45F4-8F26-B8755005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1912690"/>
            <a:ext cx="7524925" cy="437905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30 – CSL Updated for July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Curtailed 88 appropriative water rights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245 riparian water rights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water rights impacted were in the URR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28 – CSL Updated for August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Curtailed 260 appropriative water rights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325 riparian water rights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E91DF-7C03-4F44-B63E-CF8D4DA3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7BB6357-544B-4CD5-9A4E-5CD4AC9B89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ky, outdoor, nature, beach. Lake Mendocino with low water levels. &#10;&#10;Description automatically generated">
            <a:extLst>
              <a:ext uri="{FF2B5EF4-FFF2-40B4-BE49-F238E27FC236}">
                <a16:creationId xmlns:a16="http://schemas.microsoft.com/office/drawing/2014/main" id="{0B869DC9-821E-4DE9-A839-196382377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33901" b="12293"/>
          <a:stretch/>
        </p:blipFill>
        <p:spPr>
          <a:xfrm>
            <a:off x="8308947" y="1367404"/>
            <a:ext cx="3494363" cy="4681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F256A-D597-43AE-98C2-09B04611BE7B}"/>
              </a:ext>
            </a:extLst>
          </p:cNvPr>
          <p:cNvSpPr txBox="1"/>
          <p:nvPr/>
        </p:nvSpPr>
        <p:spPr>
          <a:xfrm>
            <a:off x="8308947" y="6090406"/>
            <a:ext cx="3494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Mendocino, October 2021. DWR.</a:t>
            </a:r>
          </a:p>
        </p:txBody>
      </p:sp>
    </p:spTree>
    <p:extLst>
      <p:ext uri="{BB962C8B-B14F-4D97-AF65-F5344CB8AC3E}">
        <p14:creationId xmlns:p14="http://schemas.microsoft.com/office/powerpoint/2010/main" val="270875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F346-B7CF-4071-86C1-3416D5AD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Curtailments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67075-C44E-46A5-ADF4-391935684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8D8270-3B4C-4A6B-B73C-5A6DEA925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731" y="1333186"/>
            <a:ext cx="7298421" cy="4916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Federal Energy Regulatory Commission (FERC) Flow Variance</a:t>
            </a:r>
          </a:p>
          <a:p>
            <a:pPr lvl="1"/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FERC approved a variance that will reduce flows from the PG&amp;E Potter Valley Project to the Russian River Watershed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PG&amp;E will now release 5cfs to the East Branch Russian River</a:t>
            </a:r>
            <a:endParaRPr lang="en-US" sz="2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expect to post a revised Curtailment Status List with further curtailments this week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outdoor, grass, sky, tree, a dam with water flowing.&#10;">
            <a:extLst>
              <a:ext uri="{FF2B5EF4-FFF2-40B4-BE49-F238E27FC236}">
                <a16:creationId xmlns:a16="http://schemas.microsoft.com/office/drawing/2014/main" id="{FD7C3F9C-E827-4019-97FE-724DF4184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1" r="7305"/>
          <a:stretch/>
        </p:blipFill>
        <p:spPr>
          <a:xfrm>
            <a:off x="8120543" y="1278416"/>
            <a:ext cx="3865556" cy="4740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C6ECF7-47FD-4686-9FE9-DC544A921AA0}"/>
              </a:ext>
            </a:extLst>
          </p:cNvPr>
          <p:cNvSpPr txBox="1"/>
          <p:nvPr/>
        </p:nvSpPr>
        <p:spPr>
          <a:xfrm>
            <a:off x="8308947" y="6090406"/>
            <a:ext cx="3494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Dam at Lake Pillsbury. DWR.</a:t>
            </a:r>
          </a:p>
        </p:txBody>
      </p:sp>
    </p:spTree>
    <p:extLst>
      <p:ext uri="{BB962C8B-B14F-4D97-AF65-F5344CB8AC3E}">
        <p14:creationId xmlns:p14="http://schemas.microsoft.com/office/powerpoint/2010/main" val="5035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601B-8422-4BF0-89B5-404913C1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Lake Mendocino 10,000 AF Reservation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0082-0894-43E4-9C14-411AB6226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690688"/>
            <a:ext cx="10683241" cy="46974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Arial"/>
                <a:ea typeface="Times New Roman" panose="02020603050405020304" pitchFamily="18" charset="0"/>
                <a:cs typeface="Arial"/>
              </a:rPr>
              <a:t>10,000 acre-feet of stored water is</a:t>
            </a:r>
            <a:r>
              <a:rPr lang="en-US" sz="2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available for use by </a:t>
            </a:r>
            <a:r>
              <a:rPr lang="en-US" sz="2600" dirty="0">
                <a:latin typeface="Arial"/>
                <a:ea typeface="Times New Roman" panose="02020603050405020304" pitchFamily="18" charset="0"/>
                <a:cs typeface="Arial"/>
              </a:rPr>
              <a:t>certain junior</a:t>
            </a:r>
            <a:r>
              <a:rPr lang="en-US" sz="2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appropriators within Sonoma County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Eligible water users may submit a claim online identifying their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rediversion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via the Water Right Form and Survey Submittal Portal </a:t>
            </a:r>
            <a:r>
              <a:rPr lang="en-US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(Lake Mendocino Reservation Use Form)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Right holders may request access to the claim form for submission within 14 calendar days of an initial curtailment status</a:t>
            </a:r>
          </a:p>
          <a:p>
            <a:pPr lvl="1"/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Email </a:t>
            </a:r>
            <a:r>
              <a:rPr lang="en-US" sz="2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RussianRiverDrought@waterboards.ca.gov</a:t>
            </a:r>
            <a:endParaRPr lang="en-US" sz="2200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Include the water right identification number and the right’s basis for the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rediversion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9546-DBA1-40D9-8A02-15013319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2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9253-5D6E-4BA9-80B2-322B3944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365125"/>
            <a:ext cx="11604976" cy="1325563"/>
          </a:xfrm>
        </p:spPr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State Water Board Information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F2E8-00D0-4947-9B04-74581207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874"/>
            <a:ext cx="10515600" cy="4486275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Russian River Drought Website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https://www.waterboards.ca.gov/drought/russian_river/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Subscribe to the Russian River Drought Email List or Contact 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https://www.waterboards.ca.gov/drought/russian_river/#stay_informed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Check your Curtailment Status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https://www.waterboards.ca.gov/drought/russian_river/#tableau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197CAE8-953F-4218-B077-1056BAD1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pPr algn="l"/>
            <a:fld id="{330EA680-D336-4FF7-8B7A-9848BB0A1C3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9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1E5901634864EA2EA1DD6E3F5EC81" ma:contentTypeVersion="15" ma:contentTypeDescription="Create a new document." ma:contentTypeScope="" ma:versionID="748e98ef8c54dd7be9a69902a8788073">
  <xsd:schema xmlns:xsd="http://www.w3.org/2001/XMLSchema" xmlns:xs="http://www.w3.org/2001/XMLSchema" xmlns:p="http://schemas.microsoft.com/office/2006/metadata/properties" xmlns:ns2="70cca14d-e16b-4b85-801c-50254c6eda1c" xmlns:ns3="851dfaa3-aae8-4c03-b90c-7dd4a6526d0d" targetNamespace="http://schemas.microsoft.com/office/2006/metadata/properties" ma:root="true" ma:fieldsID="bc75645c079b79f0455fb70619d8d770" ns2:_="" ns3:_="">
    <xsd:import namespace="70cca14d-e16b-4b85-801c-50254c6eda1c"/>
    <xsd:import namespace="851dfaa3-aae8-4c03-b90c-7dd4a6526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PWSID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ca14d-e16b-4b85-801c-50254c6ed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PWSID" ma:index="18" nillable="true" ma:displayName="PWSID" ma:description="Water System 9 digit ID&#10;" ma:format="Dropdown" ma:internalName="PWSID">
      <xsd:simpleType>
        <xsd:restriction base="dms:Text">
          <xsd:maxLength value="9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fdcae8-6a83-4c52-b891-75b08cbe2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dfaa3-aae8-4c03-b90c-7dd4a6526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e447f-9c6c-4421-af29-e30b317a6074}" ma:internalName="TaxCatchAll" ma:showField="CatchAllData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cca14d-e16b-4b85-801c-50254c6eda1c">
      <Terms xmlns="http://schemas.microsoft.com/office/infopath/2007/PartnerControls"/>
    </lcf76f155ced4ddcb4097134ff3c332f>
    <PWSID xmlns="70cca14d-e16b-4b85-801c-50254c6eda1c" xsi:nil="true"/>
    <TaxCatchAll xmlns="851dfaa3-aae8-4c03-b90c-7dd4a6526d0d" xsi:nil="true"/>
  </documentManagement>
</p:properties>
</file>

<file path=customXml/itemProps1.xml><?xml version="1.0" encoding="utf-8"?>
<ds:datastoreItem xmlns:ds="http://schemas.openxmlformats.org/officeDocument/2006/customXml" ds:itemID="{6539BADE-B700-4F70-9FF0-FEA3B2332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cca14d-e16b-4b85-801c-50254c6eda1c"/>
    <ds:schemaRef ds:uri="851dfaa3-aae8-4c03-b90c-7dd4a6526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BDC3C5-F486-44E4-9A91-93F5D46B5F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A174E-D502-4A58-819C-A4D298302673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851dfaa3-aae8-4c03-b90c-7dd4a6526d0d"/>
    <ds:schemaRef ds:uri="http://schemas.microsoft.com/office/infopath/2007/PartnerControls"/>
    <ds:schemaRef ds:uri="http://schemas.openxmlformats.org/package/2006/metadata/core-properties"/>
    <ds:schemaRef ds:uri="70cca14d-e16b-4b85-801c-50254c6eda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602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State Water Board Updates Sonoma County Drought Town Hall  </vt:lpstr>
      <vt:lpstr>Curtailment and Correlative Sharing in the Russian River Watershed</vt:lpstr>
      <vt:lpstr>2022 Emergency Regulation Implementation</vt:lpstr>
      <vt:lpstr>2022 Emergency Regulation Implementation</vt:lpstr>
      <vt:lpstr>Additional Curtailments Expected</vt:lpstr>
      <vt:lpstr>Lake Mendocino 10,000 AF Reservation</vt:lpstr>
      <vt:lpstr>State Water Board Information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Stuart Tiffen</cp:lastModifiedBy>
  <cp:revision>118</cp:revision>
  <dcterms:created xsi:type="dcterms:W3CDTF">2022-07-29T21:32:02Z</dcterms:created>
  <dcterms:modified xsi:type="dcterms:W3CDTF">2022-08-05T16:44:08Z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0x0101008381E5901634864EA2EA1DD6E3F5EC81</vt:lpwstr>
  </property>
  <property fmtid="{D5CDD505-2E9C-101B-9397-08002B2CF9AE}" pid="3" name="MediaServiceImageTags">
    <vt:lpwstr/>
  </property>
</Properties>
</file>