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5"/>
  </p:notesMasterIdLst>
  <p:sldIdLst>
    <p:sldId id="256" r:id="rId2"/>
    <p:sldId id="257" r:id="rId3"/>
    <p:sldId id="357" r:id="rId4"/>
    <p:sldId id="262" r:id="rId5"/>
    <p:sldId id="359" r:id="rId6"/>
    <p:sldId id="360" r:id="rId7"/>
    <p:sldId id="361" r:id="rId8"/>
    <p:sldId id="282" r:id="rId9"/>
    <p:sldId id="283" r:id="rId10"/>
    <p:sldId id="274" r:id="rId11"/>
    <p:sldId id="276" r:id="rId12"/>
    <p:sldId id="275" r:id="rId13"/>
    <p:sldId id="36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29" autoAdjust="0"/>
  </p:normalViewPr>
  <p:slideViewPr>
    <p:cSldViewPr snapToGrid="0">
      <p:cViewPr varScale="1">
        <p:scale>
          <a:sx n="80" d="100"/>
          <a:sy n="80" d="100"/>
        </p:scale>
        <p:origin x="72" y="429"/>
      </p:cViewPr>
      <p:guideLst/>
    </p:cSldViewPr>
  </p:slideViewPr>
  <p:outlineViewPr>
    <p:cViewPr>
      <p:scale>
        <a:sx n="33" d="100"/>
        <a:sy n="33" d="100"/>
      </p:scale>
      <p:origin x="0" y="-2523"/>
    </p:cViewPr>
  </p:outlineViewPr>
  <p:notesTextViewPr>
    <p:cViewPr>
      <p:scale>
        <a:sx n="1" d="1"/>
        <a:sy n="1" d="1"/>
      </p:scale>
      <p:origin x="0" y="0"/>
    </p:cViewPr>
  </p:notesTextViewPr>
  <p:notesViewPr>
    <p:cSldViewPr snapToGrid="0">
      <p:cViewPr varScale="1">
        <p:scale>
          <a:sx n="66" d="100"/>
          <a:sy n="66" d="100"/>
        </p:scale>
        <p:origin x="3134"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4EE0DB-BBD5-4DC8-A158-B6B4898A81B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7A39F50-E493-4586-B687-EE95FD8EC009}">
      <dgm:prSet/>
      <dgm:spPr/>
      <dgm:t>
        <a:bodyPr/>
        <a:lstStyle/>
        <a:p>
          <a:r>
            <a:rPr lang="en-US" dirty="0"/>
            <a:t>What is recycled water and where does it come from?</a:t>
          </a:r>
        </a:p>
      </dgm:t>
    </dgm:pt>
    <dgm:pt modelId="{492D5B9D-9DA2-4BD6-A6AB-E57EB0B8D4CB}" type="parTrans" cxnId="{2B502417-3AE6-4C62-8522-496DC5EDC340}">
      <dgm:prSet/>
      <dgm:spPr/>
      <dgm:t>
        <a:bodyPr/>
        <a:lstStyle/>
        <a:p>
          <a:endParaRPr lang="en-US"/>
        </a:p>
      </dgm:t>
    </dgm:pt>
    <dgm:pt modelId="{4D27D217-5285-4DE6-8F13-E5C85C8EF4E4}" type="sibTrans" cxnId="{2B502417-3AE6-4C62-8522-496DC5EDC340}">
      <dgm:prSet/>
      <dgm:spPr/>
      <dgm:t>
        <a:bodyPr/>
        <a:lstStyle/>
        <a:p>
          <a:endParaRPr lang="en-US"/>
        </a:p>
      </dgm:t>
    </dgm:pt>
    <dgm:pt modelId="{9A82E53C-8813-4B19-BC47-F7B23411FAB2}">
      <dgm:prSet/>
      <dgm:spPr/>
      <dgm:t>
        <a:bodyPr/>
        <a:lstStyle/>
        <a:p>
          <a:r>
            <a:rPr lang="en-US" dirty="0"/>
            <a:t>Is recycled water safe?</a:t>
          </a:r>
        </a:p>
      </dgm:t>
    </dgm:pt>
    <dgm:pt modelId="{157F4BD3-ED9A-47DD-9BB4-94196D01173A}" type="parTrans" cxnId="{6517BE29-2488-4C66-9469-33E66970BD49}">
      <dgm:prSet/>
      <dgm:spPr/>
      <dgm:t>
        <a:bodyPr/>
        <a:lstStyle/>
        <a:p>
          <a:endParaRPr lang="en-US"/>
        </a:p>
      </dgm:t>
    </dgm:pt>
    <dgm:pt modelId="{20A981C3-57A3-4838-BB46-A719B971B11D}" type="sibTrans" cxnId="{6517BE29-2488-4C66-9469-33E66970BD49}">
      <dgm:prSet/>
      <dgm:spPr/>
      <dgm:t>
        <a:bodyPr/>
        <a:lstStyle/>
        <a:p>
          <a:endParaRPr lang="en-US"/>
        </a:p>
      </dgm:t>
    </dgm:pt>
    <dgm:pt modelId="{472092F0-C160-4723-99FD-88404FA775D1}">
      <dgm:prSet/>
      <dgm:spPr/>
      <dgm:t>
        <a:bodyPr/>
        <a:lstStyle/>
        <a:p>
          <a:r>
            <a:rPr lang="en-US" dirty="0"/>
            <a:t>Why should we use recycled water?</a:t>
          </a:r>
        </a:p>
      </dgm:t>
    </dgm:pt>
    <dgm:pt modelId="{8C5E3473-77B3-4BA7-B1D9-E8743BE68B4B}" type="parTrans" cxnId="{20DEE82B-A9BE-478C-9DE0-D00B9460447D}">
      <dgm:prSet/>
      <dgm:spPr/>
      <dgm:t>
        <a:bodyPr/>
        <a:lstStyle/>
        <a:p>
          <a:endParaRPr lang="en-US"/>
        </a:p>
      </dgm:t>
    </dgm:pt>
    <dgm:pt modelId="{70627380-6A33-44AA-A8DC-B34332C3E7D7}" type="sibTrans" cxnId="{20DEE82B-A9BE-478C-9DE0-D00B9460447D}">
      <dgm:prSet/>
      <dgm:spPr/>
      <dgm:t>
        <a:bodyPr/>
        <a:lstStyle/>
        <a:p>
          <a:endParaRPr lang="en-US"/>
        </a:p>
      </dgm:t>
    </dgm:pt>
    <dgm:pt modelId="{0A0EFB46-8700-4E31-910C-B922E0CD4155}">
      <dgm:prSet/>
      <dgm:spPr/>
      <dgm:t>
        <a:bodyPr/>
        <a:lstStyle/>
        <a:p>
          <a:r>
            <a:rPr lang="en-US" dirty="0"/>
            <a:t>How much recycled water does Windsor produce?</a:t>
          </a:r>
        </a:p>
      </dgm:t>
    </dgm:pt>
    <dgm:pt modelId="{5F945A1E-3D81-4134-A68D-A27710A1DB95}" type="parTrans" cxnId="{468A8045-B54C-465D-8299-E4FBA1A85AC0}">
      <dgm:prSet/>
      <dgm:spPr/>
      <dgm:t>
        <a:bodyPr/>
        <a:lstStyle/>
        <a:p>
          <a:endParaRPr lang="en-US"/>
        </a:p>
      </dgm:t>
    </dgm:pt>
    <dgm:pt modelId="{3ECE6DAB-EA7B-4AA7-BB1D-E02BE5B841B0}" type="sibTrans" cxnId="{468A8045-B54C-465D-8299-E4FBA1A85AC0}">
      <dgm:prSet/>
      <dgm:spPr/>
      <dgm:t>
        <a:bodyPr/>
        <a:lstStyle/>
        <a:p>
          <a:endParaRPr lang="en-US"/>
        </a:p>
      </dgm:t>
    </dgm:pt>
    <dgm:pt modelId="{12493409-53F6-4F8E-B5F6-3009647040F2}" type="pres">
      <dgm:prSet presAssocID="{6B4EE0DB-BBD5-4DC8-A158-B6B4898A81B9}" presName="linear" presStyleCnt="0">
        <dgm:presLayoutVars>
          <dgm:animLvl val="lvl"/>
          <dgm:resizeHandles val="exact"/>
        </dgm:presLayoutVars>
      </dgm:prSet>
      <dgm:spPr/>
    </dgm:pt>
    <dgm:pt modelId="{7D9A4245-A07B-4D74-A47C-34A7ADFACDBE}" type="pres">
      <dgm:prSet presAssocID="{37A39F50-E493-4586-B687-EE95FD8EC009}" presName="parentText" presStyleLbl="node1" presStyleIdx="0" presStyleCnt="4">
        <dgm:presLayoutVars>
          <dgm:chMax val="0"/>
          <dgm:bulletEnabled val="1"/>
        </dgm:presLayoutVars>
      </dgm:prSet>
      <dgm:spPr/>
    </dgm:pt>
    <dgm:pt modelId="{7FAEBE1D-36CB-4289-9ECD-FA22C13AF52F}" type="pres">
      <dgm:prSet presAssocID="{4D27D217-5285-4DE6-8F13-E5C85C8EF4E4}" presName="spacer" presStyleCnt="0"/>
      <dgm:spPr/>
    </dgm:pt>
    <dgm:pt modelId="{9291063F-4E72-4B44-B22F-3B3BB16DD42E}" type="pres">
      <dgm:prSet presAssocID="{9A82E53C-8813-4B19-BC47-F7B23411FAB2}" presName="parentText" presStyleLbl="node1" presStyleIdx="1" presStyleCnt="4">
        <dgm:presLayoutVars>
          <dgm:chMax val="0"/>
          <dgm:bulletEnabled val="1"/>
        </dgm:presLayoutVars>
      </dgm:prSet>
      <dgm:spPr/>
    </dgm:pt>
    <dgm:pt modelId="{20D932F2-1808-41BB-BC8D-ED5FE2C1DBE8}" type="pres">
      <dgm:prSet presAssocID="{20A981C3-57A3-4838-BB46-A719B971B11D}" presName="spacer" presStyleCnt="0"/>
      <dgm:spPr/>
    </dgm:pt>
    <dgm:pt modelId="{6A4E164F-D402-430C-9D97-93315BF5A581}" type="pres">
      <dgm:prSet presAssocID="{472092F0-C160-4723-99FD-88404FA775D1}" presName="parentText" presStyleLbl="node1" presStyleIdx="2" presStyleCnt="4">
        <dgm:presLayoutVars>
          <dgm:chMax val="0"/>
          <dgm:bulletEnabled val="1"/>
        </dgm:presLayoutVars>
      </dgm:prSet>
      <dgm:spPr/>
    </dgm:pt>
    <dgm:pt modelId="{AE3D3B64-E1FF-4475-8FBF-A778867AD889}" type="pres">
      <dgm:prSet presAssocID="{70627380-6A33-44AA-A8DC-B34332C3E7D7}" presName="spacer" presStyleCnt="0"/>
      <dgm:spPr/>
    </dgm:pt>
    <dgm:pt modelId="{183FB368-9652-4F54-8482-54C74D89113F}" type="pres">
      <dgm:prSet presAssocID="{0A0EFB46-8700-4E31-910C-B922E0CD4155}" presName="parentText" presStyleLbl="node1" presStyleIdx="3" presStyleCnt="4">
        <dgm:presLayoutVars>
          <dgm:chMax val="0"/>
          <dgm:bulletEnabled val="1"/>
        </dgm:presLayoutVars>
      </dgm:prSet>
      <dgm:spPr/>
    </dgm:pt>
  </dgm:ptLst>
  <dgm:cxnLst>
    <dgm:cxn modelId="{2B502417-3AE6-4C62-8522-496DC5EDC340}" srcId="{6B4EE0DB-BBD5-4DC8-A158-B6B4898A81B9}" destId="{37A39F50-E493-4586-B687-EE95FD8EC009}" srcOrd="0" destOrd="0" parTransId="{492D5B9D-9DA2-4BD6-A6AB-E57EB0B8D4CB}" sibTransId="{4D27D217-5285-4DE6-8F13-E5C85C8EF4E4}"/>
    <dgm:cxn modelId="{DCA22D1E-5CCE-483B-9E7F-CAAC7487E66D}" type="presOf" srcId="{37A39F50-E493-4586-B687-EE95FD8EC009}" destId="{7D9A4245-A07B-4D74-A47C-34A7ADFACDBE}" srcOrd="0" destOrd="0" presId="urn:microsoft.com/office/officeart/2005/8/layout/vList2"/>
    <dgm:cxn modelId="{65373821-00D0-47F4-98F8-D9ACE77EEB96}" type="presOf" srcId="{9A82E53C-8813-4B19-BC47-F7B23411FAB2}" destId="{9291063F-4E72-4B44-B22F-3B3BB16DD42E}" srcOrd="0" destOrd="0" presId="urn:microsoft.com/office/officeart/2005/8/layout/vList2"/>
    <dgm:cxn modelId="{6517BE29-2488-4C66-9469-33E66970BD49}" srcId="{6B4EE0DB-BBD5-4DC8-A158-B6B4898A81B9}" destId="{9A82E53C-8813-4B19-BC47-F7B23411FAB2}" srcOrd="1" destOrd="0" parTransId="{157F4BD3-ED9A-47DD-9BB4-94196D01173A}" sibTransId="{20A981C3-57A3-4838-BB46-A719B971B11D}"/>
    <dgm:cxn modelId="{20DEE82B-A9BE-478C-9DE0-D00B9460447D}" srcId="{6B4EE0DB-BBD5-4DC8-A158-B6B4898A81B9}" destId="{472092F0-C160-4723-99FD-88404FA775D1}" srcOrd="2" destOrd="0" parTransId="{8C5E3473-77B3-4BA7-B1D9-E8743BE68B4B}" sibTransId="{70627380-6A33-44AA-A8DC-B34332C3E7D7}"/>
    <dgm:cxn modelId="{468A8045-B54C-465D-8299-E4FBA1A85AC0}" srcId="{6B4EE0DB-BBD5-4DC8-A158-B6B4898A81B9}" destId="{0A0EFB46-8700-4E31-910C-B922E0CD4155}" srcOrd="3" destOrd="0" parTransId="{5F945A1E-3D81-4134-A68D-A27710A1DB95}" sibTransId="{3ECE6DAB-EA7B-4AA7-BB1D-E02BE5B841B0}"/>
    <dgm:cxn modelId="{C03AAA7C-B545-4536-8D99-C3B8C726D2CE}" type="presOf" srcId="{6B4EE0DB-BBD5-4DC8-A158-B6B4898A81B9}" destId="{12493409-53F6-4F8E-B5F6-3009647040F2}" srcOrd="0" destOrd="0" presId="urn:microsoft.com/office/officeart/2005/8/layout/vList2"/>
    <dgm:cxn modelId="{6BD1F8F1-FAEE-4070-ADD6-A951C9CFB676}" type="presOf" srcId="{472092F0-C160-4723-99FD-88404FA775D1}" destId="{6A4E164F-D402-430C-9D97-93315BF5A581}" srcOrd="0" destOrd="0" presId="urn:microsoft.com/office/officeart/2005/8/layout/vList2"/>
    <dgm:cxn modelId="{D21928F4-EF7A-4BDD-94AD-B94F17996A79}" type="presOf" srcId="{0A0EFB46-8700-4E31-910C-B922E0CD4155}" destId="{183FB368-9652-4F54-8482-54C74D89113F}" srcOrd="0" destOrd="0" presId="urn:microsoft.com/office/officeart/2005/8/layout/vList2"/>
    <dgm:cxn modelId="{86999D53-8F1D-4601-8D69-744AA6726F32}" type="presParOf" srcId="{12493409-53F6-4F8E-B5F6-3009647040F2}" destId="{7D9A4245-A07B-4D74-A47C-34A7ADFACDBE}" srcOrd="0" destOrd="0" presId="urn:microsoft.com/office/officeart/2005/8/layout/vList2"/>
    <dgm:cxn modelId="{0B429B7A-10A5-4346-9C12-67B4A1980F9A}" type="presParOf" srcId="{12493409-53F6-4F8E-B5F6-3009647040F2}" destId="{7FAEBE1D-36CB-4289-9ECD-FA22C13AF52F}" srcOrd="1" destOrd="0" presId="urn:microsoft.com/office/officeart/2005/8/layout/vList2"/>
    <dgm:cxn modelId="{149E28A1-8A76-4265-8D03-524ABF960CA5}" type="presParOf" srcId="{12493409-53F6-4F8E-B5F6-3009647040F2}" destId="{9291063F-4E72-4B44-B22F-3B3BB16DD42E}" srcOrd="2" destOrd="0" presId="urn:microsoft.com/office/officeart/2005/8/layout/vList2"/>
    <dgm:cxn modelId="{DC48FF17-5125-45C4-A380-154864119297}" type="presParOf" srcId="{12493409-53F6-4F8E-B5F6-3009647040F2}" destId="{20D932F2-1808-41BB-BC8D-ED5FE2C1DBE8}" srcOrd="3" destOrd="0" presId="urn:microsoft.com/office/officeart/2005/8/layout/vList2"/>
    <dgm:cxn modelId="{CDAB7901-2C28-4EF1-A886-C4F28A857F3F}" type="presParOf" srcId="{12493409-53F6-4F8E-B5F6-3009647040F2}" destId="{6A4E164F-D402-430C-9D97-93315BF5A581}" srcOrd="4" destOrd="0" presId="urn:microsoft.com/office/officeart/2005/8/layout/vList2"/>
    <dgm:cxn modelId="{14685F88-91D9-4FD9-BEE1-BC65C1280196}" type="presParOf" srcId="{12493409-53F6-4F8E-B5F6-3009647040F2}" destId="{AE3D3B64-E1FF-4475-8FBF-A778867AD889}" srcOrd="5" destOrd="0" presId="urn:microsoft.com/office/officeart/2005/8/layout/vList2"/>
    <dgm:cxn modelId="{427CA1D4-0DED-413A-BA34-56B6491C79F5}" type="presParOf" srcId="{12493409-53F6-4F8E-B5F6-3009647040F2}" destId="{183FB368-9652-4F54-8482-54C74D89113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C7CA7-D4EA-48FE-8DAC-06057C252DBB}"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6838D933-DEA7-40C7-AF61-8A2FE77D3D8B}">
      <dgm:prSet/>
      <dgm:spPr/>
      <dgm:t>
        <a:bodyPr/>
        <a:lstStyle/>
        <a:p>
          <a:r>
            <a:rPr lang="en-US"/>
            <a:t>Drinking</a:t>
          </a:r>
        </a:p>
      </dgm:t>
    </dgm:pt>
    <dgm:pt modelId="{3E52D400-77DE-4F08-8941-3A2F09E6EDB2}" type="parTrans" cxnId="{8C68E141-21F0-4DFA-9371-740FEDAE2502}">
      <dgm:prSet/>
      <dgm:spPr/>
      <dgm:t>
        <a:bodyPr/>
        <a:lstStyle/>
        <a:p>
          <a:endParaRPr lang="en-US"/>
        </a:p>
      </dgm:t>
    </dgm:pt>
    <dgm:pt modelId="{C4AA8AA0-11EE-44D2-A2D5-B31012333517}" type="sibTrans" cxnId="{8C68E141-21F0-4DFA-9371-740FEDAE2502}">
      <dgm:prSet/>
      <dgm:spPr/>
      <dgm:t>
        <a:bodyPr/>
        <a:lstStyle/>
        <a:p>
          <a:endParaRPr lang="en-US"/>
        </a:p>
      </dgm:t>
    </dgm:pt>
    <dgm:pt modelId="{76EDD4CB-EA9F-40A4-AE9A-148414350D1A}">
      <dgm:prSet/>
      <dgm:spPr/>
      <dgm:t>
        <a:bodyPr/>
        <a:lstStyle/>
        <a:p>
          <a:r>
            <a:rPr lang="en-US"/>
            <a:t>Cooking or use in the kitchen</a:t>
          </a:r>
        </a:p>
      </dgm:t>
    </dgm:pt>
    <dgm:pt modelId="{9D51AE08-AD80-494F-AF0B-433D25350065}" type="parTrans" cxnId="{8EB38F5C-8723-40BE-BC1B-84ECC96ACECA}">
      <dgm:prSet/>
      <dgm:spPr/>
      <dgm:t>
        <a:bodyPr/>
        <a:lstStyle/>
        <a:p>
          <a:endParaRPr lang="en-US"/>
        </a:p>
      </dgm:t>
    </dgm:pt>
    <dgm:pt modelId="{4A636E3C-4949-4A5D-B997-BAF98FE75908}" type="sibTrans" cxnId="{8EB38F5C-8723-40BE-BC1B-84ECC96ACECA}">
      <dgm:prSet/>
      <dgm:spPr/>
      <dgm:t>
        <a:bodyPr/>
        <a:lstStyle/>
        <a:p>
          <a:endParaRPr lang="en-US"/>
        </a:p>
      </dgm:t>
    </dgm:pt>
    <dgm:pt modelId="{08F3DC6E-C483-4F30-B79B-C7A0F66C533A}">
      <dgm:prSet/>
      <dgm:spPr/>
      <dgm:t>
        <a:bodyPr/>
        <a:lstStyle/>
        <a:p>
          <a:r>
            <a:rPr lang="en-US"/>
            <a:t>Bathing or showering</a:t>
          </a:r>
        </a:p>
      </dgm:t>
    </dgm:pt>
    <dgm:pt modelId="{31F7C52D-D93C-4C5B-93CA-F2CFAEF0FC23}" type="parTrans" cxnId="{B86F59A5-ACCB-4E2F-8FB8-EABF72F9281A}">
      <dgm:prSet/>
      <dgm:spPr/>
      <dgm:t>
        <a:bodyPr/>
        <a:lstStyle/>
        <a:p>
          <a:endParaRPr lang="en-US"/>
        </a:p>
      </dgm:t>
    </dgm:pt>
    <dgm:pt modelId="{C21430E6-7A25-4C03-B2A8-EE12E21D6668}" type="sibTrans" cxnId="{B86F59A5-ACCB-4E2F-8FB8-EABF72F9281A}">
      <dgm:prSet/>
      <dgm:spPr/>
      <dgm:t>
        <a:bodyPr/>
        <a:lstStyle/>
        <a:p>
          <a:endParaRPr lang="en-US"/>
        </a:p>
      </dgm:t>
    </dgm:pt>
    <dgm:pt modelId="{478D6242-E6C5-467F-B44B-2C094B18D945}">
      <dgm:prSet/>
      <dgm:spPr/>
      <dgm:t>
        <a:bodyPr/>
        <a:lstStyle/>
        <a:p>
          <a:r>
            <a:rPr lang="en-US"/>
            <a:t>Filling swimming pools or spas</a:t>
          </a:r>
        </a:p>
      </dgm:t>
    </dgm:pt>
    <dgm:pt modelId="{45F92740-C186-407F-91F5-0876AA37F1D1}" type="parTrans" cxnId="{37E33EA8-707B-4B3A-A2E4-732A1F3A1AC0}">
      <dgm:prSet/>
      <dgm:spPr/>
      <dgm:t>
        <a:bodyPr/>
        <a:lstStyle/>
        <a:p>
          <a:endParaRPr lang="en-US"/>
        </a:p>
      </dgm:t>
    </dgm:pt>
    <dgm:pt modelId="{F6A543F0-BA84-4BC8-AAC2-BC36BA0BB5D1}" type="sibTrans" cxnId="{37E33EA8-707B-4B3A-A2E4-732A1F3A1AC0}">
      <dgm:prSet/>
      <dgm:spPr/>
      <dgm:t>
        <a:bodyPr/>
        <a:lstStyle/>
        <a:p>
          <a:endParaRPr lang="en-US"/>
        </a:p>
      </dgm:t>
    </dgm:pt>
    <dgm:pt modelId="{4F53C129-9AD0-4D3C-8D51-99858B84BE2B}">
      <dgm:prSet/>
      <dgm:spPr/>
      <dgm:t>
        <a:bodyPr/>
        <a:lstStyle/>
        <a:p>
          <a:r>
            <a:rPr lang="en-US"/>
            <a:t>Children’s water toys</a:t>
          </a:r>
        </a:p>
      </dgm:t>
    </dgm:pt>
    <dgm:pt modelId="{C5EC749E-9F47-44BA-9311-5D8C983E36A9}" type="parTrans" cxnId="{7EEB8727-0656-410D-8FA0-028ED3EC87A5}">
      <dgm:prSet/>
      <dgm:spPr/>
      <dgm:t>
        <a:bodyPr/>
        <a:lstStyle/>
        <a:p>
          <a:endParaRPr lang="en-US"/>
        </a:p>
      </dgm:t>
    </dgm:pt>
    <dgm:pt modelId="{1DEDF9F4-5F31-468B-A7F4-41CE6DA8A2FB}" type="sibTrans" cxnId="{7EEB8727-0656-410D-8FA0-028ED3EC87A5}">
      <dgm:prSet/>
      <dgm:spPr/>
      <dgm:t>
        <a:bodyPr/>
        <a:lstStyle/>
        <a:p>
          <a:endParaRPr lang="en-US"/>
        </a:p>
      </dgm:t>
    </dgm:pt>
    <dgm:pt modelId="{5D151919-7EB0-45BB-B2BC-F04F75700A95}">
      <dgm:prSet/>
      <dgm:spPr/>
      <dgm:t>
        <a:bodyPr/>
        <a:lstStyle/>
        <a:p>
          <a:r>
            <a:rPr lang="en-US"/>
            <a:t>Connection to the household domestic plumbing system</a:t>
          </a:r>
        </a:p>
      </dgm:t>
    </dgm:pt>
    <dgm:pt modelId="{228D3584-55E5-47F5-94B2-19AFC6672934}" type="parTrans" cxnId="{7B12A5E4-7A6B-4414-A742-031AFFCFF9DF}">
      <dgm:prSet/>
      <dgm:spPr/>
      <dgm:t>
        <a:bodyPr/>
        <a:lstStyle/>
        <a:p>
          <a:endParaRPr lang="en-US"/>
        </a:p>
      </dgm:t>
    </dgm:pt>
    <dgm:pt modelId="{97FF6E92-6BE0-49C6-9F56-2AAD1B998BFB}" type="sibTrans" cxnId="{7B12A5E4-7A6B-4414-A742-031AFFCFF9DF}">
      <dgm:prSet/>
      <dgm:spPr/>
      <dgm:t>
        <a:bodyPr/>
        <a:lstStyle/>
        <a:p>
          <a:endParaRPr lang="en-US"/>
        </a:p>
      </dgm:t>
    </dgm:pt>
    <dgm:pt modelId="{9E6AE922-3039-4C9A-BF4D-6AF49D337FCB}">
      <dgm:prSet/>
      <dgm:spPr/>
      <dgm:t>
        <a:bodyPr/>
        <a:lstStyle/>
        <a:p>
          <a:r>
            <a:rPr lang="en-US"/>
            <a:t>Connection to piped or below ground irrigation systems</a:t>
          </a:r>
        </a:p>
      </dgm:t>
    </dgm:pt>
    <dgm:pt modelId="{3F8758AE-0FF9-481D-B825-E95149F94E87}" type="parTrans" cxnId="{1328C37A-09C1-4A16-A924-EBD843CA41B2}">
      <dgm:prSet/>
      <dgm:spPr/>
      <dgm:t>
        <a:bodyPr/>
        <a:lstStyle/>
        <a:p>
          <a:endParaRPr lang="en-US"/>
        </a:p>
      </dgm:t>
    </dgm:pt>
    <dgm:pt modelId="{573CAA76-216D-4DC4-BE06-A309F1B96DF8}" type="sibTrans" cxnId="{1328C37A-09C1-4A16-A924-EBD843CA41B2}">
      <dgm:prSet/>
      <dgm:spPr/>
      <dgm:t>
        <a:bodyPr/>
        <a:lstStyle/>
        <a:p>
          <a:endParaRPr lang="en-US"/>
        </a:p>
      </dgm:t>
    </dgm:pt>
    <dgm:pt modelId="{E3222225-3D2B-4661-B10B-B40D60EDF777}">
      <dgm:prSet/>
      <dgm:spPr/>
      <dgm:t>
        <a:bodyPr/>
        <a:lstStyle/>
        <a:p>
          <a:r>
            <a:rPr lang="en-US"/>
            <a:t>Discharging to the street gutter, storm drain or creek</a:t>
          </a:r>
        </a:p>
      </dgm:t>
    </dgm:pt>
    <dgm:pt modelId="{C47D8F51-304B-4C14-B0D3-43C5CC66DF25}" type="parTrans" cxnId="{CD302B90-60B8-4AA6-AB6C-CEA066BA5854}">
      <dgm:prSet/>
      <dgm:spPr/>
      <dgm:t>
        <a:bodyPr/>
        <a:lstStyle/>
        <a:p>
          <a:endParaRPr lang="en-US"/>
        </a:p>
      </dgm:t>
    </dgm:pt>
    <dgm:pt modelId="{67941647-AE59-464F-A5AF-22B3E9D9063C}" type="sibTrans" cxnId="{CD302B90-60B8-4AA6-AB6C-CEA066BA5854}">
      <dgm:prSet/>
      <dgm:spPr/>
      <dgm:t>
        <a:bodyPr/>
        <a:lstStyle/>
        <a:p>
          <a:endParaRPr lang="en-US"/>
        </a:p>
      </dgm:t>
    </dgm:pt>
    <dgm:pt modelId="{08D42A29-8876-46F2-BC22-338602500947}" type="pres">
      <dgm:prSet presAssocID="{45BC7CA7-D4EA-48FE-8DAC-06057C252DBB}" presName="vert0" presStyleCnt="0">
        <dgm:presLayoutVars>
          <dgm:dir/>
          <dgm:animOne val="branch"/>
          <dgm:animLvl val="lvl"/>
        </dgm:presLayoutVars>
      </dgm:prSet>
      <dgm:spPr/>
    </dgm:pt>
    <dgm:pt modelId="{52FCC859-58F5-4C77-8FF9-32C0F79EBFC8}" type="pres">
      <dgm:prSet presAssocID="{6838D933-DEA7-40C7-AF61-8A2FE77D3D8B}" presName="thickLine" presStyleLbl="alignNode1" presStyleIdx="0" presStyleCnt="8"/>
      <dgm:spPr/>
    </dgm:pt>
    <dgm:pt modelId="{DDABB362-1D3F-48EB-8ADE-9AE30FD91605}" type="pres">
      <dgm:prSet presAssocID="{6838D933-DEA7-40C7-AF61-8A2FE77D3D8B}" presName="horz1" presStyleCnt="0"/>
      <dgm:spPr/>
    </dgm:pt>
    <dgm:pt modelId="{0DD4CE72-1565-4AFE-B002-506220748788}" type="pres">
      <dgm:prSet presAssocID="{6838D933-DEA7-40C7-AF61-8A2FE77D3D8B}" presName="tx1" presStyleLbl="revTx" presStyleIdx="0" presStyleCnt="8"/>
      <dgm:spPr/>
    </dgm:pt>
    <dgm:pt modelId="{D70C63C9-C9A3-4FE7-9EEB-90955E242C3E}" type="pres">
      <dgm:prSet presAssocID="{6838D933-DEA7-40C7-AF61-8A2FE77D3D8B}" presName="vert1" presStyleCnt="0"/>
      <dgm:spPr/>
    </dgm:pt>
    <dgm:pt modelId="{BB025A7C-B238-4C84-924D-052678E1DD77}" type="pres">
      <dgm:prSet presAssocID="{76EDD4CB-EA9F-40A4-AE9A-148414350D1A}" presName="thickLine" presStyleLbl="alignNode1" presStyleIdx="1" presStyleCnt="8"/>
      <dgm:spPr/>
    </dgm:pt>
    <dgm:pt modelId="{9FA39D1D-ED8A-4F8D-92CA-152C10877F5C}" type="pres">
      <dgm:prSet presAssocID="{76EDD4CB-EA9F-40A4-AE9A-148414350D1A}" presName="horz1" presStyleCnt="0"/>
      <dgm:spPr/>
    </dgm:pt>
    <dgm:pt modelId="{2FB1380B-441E-4AF8-AFA4-0BA068733FF8}" type="pres">
      <dgm:prSet presAssocID="{76EDD4CB-EA9F-40A4-AE9A-148414350D1A}" presName="tx1" presStyleLbl="revTx" presStyleIdx="1" presStyleCnt="8"/>
      <dgm:spPr/>
    </dgm:pt>
    <dgm:pt modelId="{AB90B26B-8C8A-4A5C-B7C1-C4E6EB9E3F2B}" type="pres">
      <dgm:prSet presAssocID="{76EDD4CB-EA9F-40A4-AE9A-148414350D1A}" presName="vert1" presStyleCnt="0"/>
      <dgm:spPr/>
    </dgm:pt>
    <dgm:pt modelId="{856944A4-880B-4D80-99DB-450C361E3524}" type="pres">
      <dgm:prSet presAssocID="{08F3DC6E-C483-4F30-B79B-C7A0F66C533A}" presName="thickLine" presStyleLbl="alignNode1" presStyleIdx="2" presStyleCnt="8"/>
      <dgm:spPr/>
    </dgm:pt>
    <dgm:pt modelId="{8E44B687-65E8-480A-874C-0D347E5819E8}" type="pres">
      <dgm:prSet presAssocID="{08F3DC6E-C483-4F30-B79B-C7A0F66C533A}" presName="horz1" presStyleCnt="0"/>
      <dgm:spPr/>
    </dgm:pt>
    <dgm:pt modelId="{E4221BAA-1BC9-42F9-AE40-A3B1B15CB344}" type="pres">
      <dgm:prSet presAssocID="{08F3DC6E-C483-4F30-B79B-C7A0F66C533A}" presName="tx1" presStyleLbl="revTx" presStyleIdx="2" presStyleCnt="8"/>
      <dgm:spPr/>
    </dgm:pt>
    <dgm:pt modelId="{96723E3A-BF53-4553-B1E1-2F778E3E32E7}" type="pres">
      <dgm:prSet presAssocID="{08F3DC6E-C483-4F30-B79B-C7A0F66C533A}" presName="vert1" presStyleCnt="0"/>
      <dgm:spPr/>
    </dgm:pt>
    <dgm:pt modelId="{871E2E88-C415-4B62-A811-8941937D59FB}" type="pres">
      <dgm:prSet presAssocID="{478D6242-E6C5-467F-B44B-2C094B18D945}" presName="thickLine" presStyleLbl="alignNode1" presStyleIdx="3" presStyleCnt="8"/>
      <dgm:spPr/>
    </dgm:pt>
    <dgm:pt modelId="{EBC9BDE6-7F85-4004-9055-431EEF416C9B}" type="pres">
      <dgm:prSet presAssocID="{478D6242-E6C5-467F-B44B-2C094B18D945}" presName="horz1" presStyleCnt="0"/>
      <dgm:spPr/>
    </dgm:pt>
    <dgm:pt modelId="{59B50EC8-2F26-4719-8BAD-E57C8B4DCD02}" type="pres">
      <dgm:prSet presAssocID="{478D6242-E6C5-467F-B44B-2C094B18D945}" presName="tx1" presStyleLbl="revTx" presStyleIdx="3" presStyleCnt="8"/>
      <dgm:spPr/>
    </dgm:pt>
    <dgm:pt modelId="{6D97B697-7520-4E0F-BF3A-7FBE85B29F6B}" type="pres">
      <dgm:prSet presAssocID="{478D6242-E6C5-467F-B44B-2C094B18D945}" presName="vert1" presStyleCnt="0"/>
      <dgm:spPr/>
    </dgm:pt>
    <dgm:pt modelId="{202EB006-D8CF-4657-99EE-E621DD6F8A58}" type="pres">
      <dgm:prSet presAssocID="{4F53C129-9AD0-4D3C-8D51-99858B84BE2B}" presName="thickLine" presStyleLbl="alignNode1" presStyleIdx="4" presStyleCnt="8"/>
      <dgm:spPr/>
    </dgm:pt>
    <dgm:pt modelId="{0D385553-D1A4-4800-BC70-7C6686A4B404}" type="pres">
      <dgm:prSet presAssocID="{4F53C129-9AD0-4D3C-8D51-99858B84BE2B}" presName="horz1" presStyleCnt="0"/>
      <dgm:spPr/>
    </dgm:pt>
    <dgm:pt modelId="{D9F2FD0C-C7BA-490C-8193-2DA5A2ED67B4}" type="pres">
      <dgm:prSet presAssocID="{4F53C129-9AD0-4D3C-8D51-99858B84BE2B}" presName="tx1" presStyleLbl="revTx" presStyleIdx="4" presStyleCnt="8"/>
      <dgm:spPr/>
    </dgm:pt>
    <dgm:pt modelId="{63761F81-BAEB-49DB-BEE4-72AC6F914C46}" type="pres">
      <dgm:prSet presAssocID="{4F53C129-9AD0-4D3C-8D51-99858B84BE2B}" presName="vert1" presStyleCnt="0"/>
      <dgm:spPr/>
    </dgm:pt>
    <dgm:pt modelId="{E7711D4A-9190-4F0D-BAEE-021B50FEC720}" type="pres">
      <dgm:prSet presAssocID="{5D151919-7EB0-45BB-B2BC-F04F75700A95}" presName="thickLine" presStyleLbl="alignNode1" presStyleIdx="5" presStyleCnt="8"/>
      <dgm:spPr/>
    </dgm:pt>
    <dgm:pt modelId="{8D061D22-7BA6-4A36-B8C0-B57F311A6384}" type="pres">
      <dgm:prSet presAssocID="{5D151919-7EB0-45BB-B2BC-F04F75700A95}" presName="horz1" presStyleCnt="0"/>
      <dgm:spPr/>
    </dgm:pt>
    <dgm:pt modelId="{27DAF586-0DBA-4AF9-A4FB-3A61DE65E96C}" type="pres">
      <dgm:prSet presAssocID="{5D151919-7EB0-45BB-B2BC-F04F75700A95}" presName="tx1" presStyleLbl="revTx" presStyleIdx="5" presStyleCnt="8"/>
      <dgm:spPr/>
    </dgm:pt>
    <dgm:pt modelId="{BAA55F65-A333-467E-82F6-6150283B373C}" type="pres">
      <dgm:prSet presAssocID="{5D151919-7EB0-45BB-B2BC-F04F75700A95}" presName="vert1" presStyleCnt="0"/>
      <dgm:spPr/>
    </dgm:pt>
    <dgm:pt modelId="{FCEBFB08-28D5-4D15-A973-4F9CE2D9E93A}" type="pres">
      <dgm:prSet presAssocID="{9E6AE922-3039-4C9A-BF4D-6AF49D337FCB}" presName="thickLine" presStyleLbl="alignNode1" presStyleIdx="6" presStyleCnt="8"/>
      <dgm:spPr/>
    </dgm:pt>
    <dgm:pt modelId="{FF7F1CED-27EC-4C4D-B182-23DA3FEDE415}" type="pres">
      <dgm:prSet presAssocID="{9E6AE922-3039-4C9A-BF4D-6AF49D337FCB}" presName="horz1" presStyleCnt="0"/>
      <dgm:spPr/>
    </dgm:pt>
    <dgm:pt modelId="{04662663-6B83-4246-902A-D17DA36E100E}" type="pres">
      <dgm:prSet presAssocID="{9E6AE922-3039-4C9A-BF4D-6AF49D337FCB}" presName="tx1" presStyleLbl="revTx" presStyleIdx="6" presStyleCnt="8"/>
      <dgm:spPr/>
    </dgm:pt>
    <dgm:pt modelId="{E0330856-6BCA-41C9-901D-E14DA6854C78}" type="pres">
      <dgm:prSet presAssocID="{9E6AE922-3039-4C9A-BF4D-6AF49D337FCB}" presName="vert1" presStyleCnt="0"/>
      <dgm:spPr/>
    </dgm:pt>
    <dgm:pt modelId="{8681CFB0-8A22-473E-880C-9F8E9D370ABC}" type="pres">
      <dgm:prSet presAssocID="{E3222225-3D2B-4661-B10B-B40D60EDF777}" presName="thickLine" presStyleLbl="alignNode1" presStyleIdx="7" presStyleCnt="8"/>
      <dgm:spPr/>
    </dgm:pt>
    <dgm:pt modelId="{4AEEA565-C8DF-485B-8DD9-AFC85893C438}" type="pres">
      <dgm:prSet presAssocID="{E3222225-3D2B-4661-B10B-B40D60EDF777}" presName="horz1" presStyleCnt="0"/>
      <dgm:spPr/>
    </dgm:pt>
    <dgm:pt modelId="{DEEEC80B-4213-420F-A87E-9AA42ED6A55C}" type="pres">
      <dgm:prSet presAssocID="{E3222225-3D2B-4661-B10B-B40D60EDF777}" presName="tx1" presStyleLbl="revTx" presStyleIdx="7" presStyleCnt="8"/>
      <dgm:spPr/>
    </dgm:pt>
    <dgm:pt modelId="{95FEE840-5521-4B80-8C67-7425D78C73C8}" type="pres">
      <dgm:prSet presAssocID="{E3222225-3D2B-4661-B10B-B40D60EDF777}" presName="vert1" presStyleCnt="0"/>
      <dgm:spPr/>
    </dgm:pt>
  </dgm:ptLst>
  <dgm:cxnLst>
    <dgm:cxn modelId="{417C151B-E563-4EA1-9AC2-4B96FD447708}" type="presOf" srcId="{4F53C129-9AD0-4D3C-8D51-99858B84BE2B}" destId="{D9F2FD0C-C7BA-490C-8193-2DA5A2ED67B4}" srcOrd="0" destOrd="0" presId="urn:microsoft.com/office/officeart/2008/layout/LinedList"/>
    <dgm:cxn modelId="{7EEB8727-0656-410D-8FA0-028ED3EC87A5}" srcId="{45BC7CA7-D4EA-48FE-8DAC-06057C252DBB}" destId="{4F53C129-9AD0-4D3C-8D51-99858B84BE2B}" srcOrd="4" destOrd="0" parTransId="{C5EC749E-9F47-44BA-9311-5D8C983E36A9}" sibTransId="{1DEDF9F4-5F31-468B-A7F4-41CE6DA8A2FB}"/>
    <dgm:cxn modelId="{82862B3E-44B7-4242-87C6-A3534620B512}" type="presOf" srcId="{E3222225-3D2B-4661-B10B-B40D60EDF777}" destId="{DEEEC80B-4213-420F-A87E-9AA42ED6A55C}" srcOrd="0" destOrd="0" presId="urn:microsoft.com/office/officeart/2008/layout/LinedList"/>
    <dgm:cxn modelId="{8EB38F5C-8723-40BE-BC1B-84ECC96ACECA}" srcId="{45BC7CA7-D4EA-48FE-8DAC-06057C252DBB}" destId="{76EDD4CB-EA9F-40A4-AE9A-148414350D1A}" srcOrd="1" destOrd="0" parTransId="{9D51AE08-AD80-494F-AF0B-433D25350065}" sibTransId="{4A636E3C-4949-4A5D-B997-BAF98FE75908}"/>
    <dgm:cxn modelId="{0B8C635E-4F0B-4383-8957-37BA68054F32}" type="presOf" srcId="{08F3DC6E-C483-4F30-B79B-C7A0F66C533A}" destId="{E4221BAA-1BC9-42F9-AE40-A3B1B15CB344}" srcOrd="0" destOrd="0" presId="urn:microsoft.com/office/officeart/2008/layout/LinedList"/>
    <dgm:cxn modelId="{8C68E141-21F0-4DFA-9371-740FEDAE2502}" srcId="{45BC7CA7-D4EA-48FE-8DAC-06057C252DBB}" destId="{6838D933-DEA7-40C7-AF61-8A2FE77D3D8B}" srcOrd="0" destOrd="0" parTransId="{3E52D400-77DE-4F08-8941-3A2F09E6EDB2}" sibTransId="{C4AA8AA0-11EE-44D2-A2D5-B31012333517}"/>
    <dgm:cxn modelId="{9EE99F55-DD8D-455B-B8BF-C847299166EB}" type="presOf" srcId="{45BC7CA7-D4EA-48FE-8DAC-06057C252DBB}" destId="{08D42A29-8876-46F2-BC22-338602500947}" srcOrd="0" destOrd="0" presId="urn:microsoft.com/office/officeart/2008/layout/LinedList"/>
    <dgm:cxn modelId="{1328C37A-09C1-4A16-A924-EBD843CA41B2}" srcId="{45BC7CA7-D4EA-48FE-8DAC-06057C252DBB}" destId="{9E6AE922-3039-4C9A-BF4D-6AF49D337FCB}" srcOrd="6" destOrd="0" parTransId="{3F8758AE-0FF9-481D-B825-E95149F94E87}" sibTransId="{573CAA76-216D-4DC4-BE06-A309F1B96DF8}"/>
    <dgm:cxn modelId="{29284D7F-86BC-49BD-9440-E382DF6D1EB4}" type="presOf" srcId="{76EDD4CB-EA9F-40A4-AE9A-148414350D1A}" destId="{2FB1380B-441E-4AF8-AFA4-0BA068733FF8}" srcOrd="0" destOrd="0" presId="urn:microsoft.com/office/officeart/2008/layout/LinedList"/>
    <dgm:cxn modelId="{CD302B90-60B8-4AA6-AB6C-CEA066BA5854}" srcId="{45BC7CA7-D4EA-48FE-8DAC-06057C252DBB}" destId="{E3222225-3D2B-4661-B10B-B40D60EDF777}" srcOrd="7" destOrd="0" parTransId="{C47D8F51-304B-4C14-B0D3-43C5CC66DF25}" sibTransId="{67941647-AE59-464F-A5AF-22B3E9D9063C}"/>
    <dgm:cxn modelId="{B86F59A5-ACCB-4E2F-8FB8-EABF72F9281A}" srcId="{45BC7CA7-D4EA-48FE-8DAC-06057C252DBB}" destId="{08F3DC6E-C483-4F30-B79B-C7A0F66C533A}" srcOrd="2" destOrd="0" parTransId="{31F7C52D-D93C-4C5B-93CA-F2CFAEF0FC23}" sibTransId="{C21430E6-7A25-4C03-B2A8-EE12E21D6668}"/>
    <dgm:cxn modelId="{37E33EA8-707B-4B3A-A2E4-732A1F3A1AC0}" srcId="{45BC7CA7-D4EA-48FE-8DAC-06057C252DBB}" destId="{478D6242-E6C5-467F-B44B-2C094B18D945}" srcOrd="3" destOrd="0" parTransId="{45F92740-C186-407F-91F5-0876AA37F1D1}" sibTransId="{F6A543F0-BA84-4BC8-AAC2-BC36BA0BB5D1}"/>
    <dgm:cxn modelId="{8CCA24B0-2167-4CB0-B2E0-BDE213CF67DA}" type="presOf" srcId="{478D6242-E6C5-467F-B44B-2C094B18D945}" destId="{59B50EC8-2F26-4719-8BAD-E57C8B4DCD02}" srcOrd="0" destOrd="0" presId="urn:microsoft.com/office/officeart/2008/layout/LinedList"/>
    <dgm:cxn modelId="{A87C82D2-D487-4D5A-8C75-FB9B0D23590A}" type="presOf" srcId="{5D151919-7EB0-45BB-B2BC-F04F75700A95}" destId="{27DAF586-0DBA-4AF9-A4FB-3A61DE65E96C}" srcOrd="0" destOrd="0" presId="urn:microsoft.com/office/officeart/2008/layout/LinedList"/>
    <dgm:cxn modelId="{1EA4B5DF-1960-4F22-8F01-1A269D7F77D3}" type="presOf" srcId="{6838D933-DEA7-40C7-AF61-8A2FE77D3D8B}" destId="{0DD4CE72-1565-4AFE-B002-506220748788}" srcOrd="0" destOrd="0" presId="urn:microsoft.com/office/officeart/2008/layout/LinedList"/>
    <dgm:cxn modelId="{5518D4E1-B930-40F1-8661-42ABC70221B7}" type="presOf" srcId="{9E6AE922-3039-4C9A-BF4D-6AF49D337FCB}" destId="{04662663-6B83-4246-902A-D17DA36E100E}" srcOrd="0" destOrd="0" presId="urn:microsoft.com/office/officeart/2008/layout/LinedList"/>
    <dgm:cxn modelId="{7B12A5E4-7A6B-4414-A742-031AFFCFF9DF}" srcId="{45BC7CA7-D4EA-48FE-8DAC-06057C252DBB}" destId="{5D151919-7EB0-45BB-B2BC-F04F75700A95}" srcOrd="5" destOrd="0" parTransId="{228D3584-55E5-47F5-94B2-19AFC6672934}" sibTransId="{97FF6E92-6BE0-49C6-9F56-2AAD1B998BFB}"/>
    <dgm:cxn modelId="{C8050FD2-E90E-42AA-B50F-699C4F676C7E}" type="presParOf" srcId="{08D42A29-8876-46F2-BC22-338602500947}" destId="{52FCC859-58F5-4C77-8FF9-32C0F79EBFC8}" srcOrd="0" destOrd="0" presId="urn:microsoft.com/office/officeart/2008/layout/LinedList"/>
    <dgm:cxn modelId="{AEA125E6-CE75-48EC-AFFA-7B60BCA16B61}" type="presParOf" srcId="{08D42A29-8876-46F2-BC22-338602500947}" destId="{DDABB362-1D3F-48EB-8ADE-9AE30FD91605}" srcOrd="1" destOrd="0" presId="urn:microsoft.com/office/officeart/2008/layout/LinedList"/>
    <dgm:cxn modelId="{B44D10EC-F7DE-4B2E-83BD-5C1914693913}" type="presParOf" srcId="{DDABB362-1D3F-48EB-8ADE-9AE30FD91605}" destId="{0DD4CE72-1565-4AFE-B002-506220748788}" srcOrd="0" destOrd="0" presId="urn:microsoft.com/office/officeart/2008/layout/LinedList"/>
    <dgm:cxn modelId="{9C6CCAEA-E07A-46F8-AD57-4F13935826C1}" type="presParOf" srcId="{DDABB362-1D3F-48EB-8ADE-9AE30FD91605}" destId="{D70C63C9-C9A3-4FE7-9EEB-90955E242C3E}" srcOrd="1" destOrd="0" presId="urn:microsoft.com/office/officeart/2008/layout/LinedList"/>
    <dgm:cxn modelId="{A1215E7F-871B-495B-8468-FF7668DED5D1}" type="presParOf" srcId="{08D42A29-8876-46F2-BC22-338602500947}" destId="{BB025A7C-B238-4C84-924D-052678E1DD77}" srcOrd="2" destOrd="0" presId="urn:microsoft.com/office/officeart/2008/layout/LinedList"/>
    <dgm:cxn modelId="{08F930FF-A167-4F00-98AD-AE97E39D7840}" type="presParOf" srcId="{08D42A29-8876-46F2-BC22-338602500947}" destId="{9FA39D1D-ED8A-4F8D-92CA-152C10877F5C}" srcOrd="3" destOrd="0" presId="urn:microsoft.com/office/officeart/2008/layout/LinedList"/>
    <dgm:cxn modelId="{28625BB4-2F9B-4827-A189-8E26998EF4A9}" type="presParOf" srcId="{9FA39D1D-ED8A-4F8D-92CA-152C10877F5C}" destId="{2FB1380B-441E-4AF8-AFA4-0BA068733FF8}" srcOrd="0" destOrd="0" presId="urn:microsoft.com/office/officeart/2008/layout/LinedList"/>
    <dgm:cxn modelId="{D7DC751C-C539-4846-A984-690FE8F2E333}" type="presParOf" srcId="{9FA39D1D-ED8A-4F8D-92CA-152C10877F5C}" destId="{AB90B26B-8C8A-4A5C-B7C1-C4E6EB9E3F2B}" srcOrd="1" destOrd="0" presId="urn:microsoft.com/office/officeart/2008/layout/LinedList"/>
    <dgm:cxn modelId="{CEACBADD-D167-4497-8E99-95541FF37066}" type="presParOf" srcId="{08D42A29-8876-46F2-BC22-338602500947}" destId="{856944A4-880B-4D80-99DB-450C361E3524}" srcOrd="4" destOrd="0" presId="urn:microsoft.com/office/officeart/2008/layout/LinedList"/>
    <dgm:cxn modelId="{12527B55-3838-408C-A61D-A8521D2F5C58}" type="presParOf" srcId="{08D42A29-8876-46F2-BC22-338602500947}" destId="{8E44B687-65E8-480A-874C-0D347E5819E8}" srcOrd="5" destOrd="0" presId="urn:microsoft.com/office/officeart/2008/layout/LinedList"/>
    <dgm:cxn modelId="{0528EA4F-CBAE-4C3B-8434-C34B2E4419E8}" type="presParOf" srcId="{8E44B687-65E8-480A-874C-0D347E5819E8}" destId="{E4221BAA-1BC9-42F9-AE40-A3B1B15CB344}" srcOrd="0" destOrd="0" presId="urn:microsoft.com/office/officeart/2008/layout/LinedList"/>
    <dgm:cxn modelId="{B3D35770-7F6F-4A7D-A4FD-2A0E594A2CD0}" type="presParOf" srcId="{8E44B687-65E8-480A-874C-0D347E5819E8}" destId="{96723E3A-BF53-4553-B1E1-2F778E3E32E7}" srcOrd="1" destOrd="0" presId="urn:microsoft.com/office/officeart/2008/layout/LinedList"/>
    <dgm:cxn modelId="{BC7256C2-2167-4977-8F0F-A2016A33F96F}" type="presParOf" srcId="{08D42A29-8876-46F2-BC22-338602500947}" destId="{871E2E88-C415-4B62-A811-8941937D59FB}" srcOrd="6" destOrd="0" presId="urn:microsoft.com/office/officeart/2008/layout/LinedList"/>
    <dgm:cxn modelId="{E4D9D831-8211-401D-9129-153D4EC31032}" type="presParOf" srcId="{08D42A29-8876-46F2-BC22-338602500947}" destId="{EBC9BDE6-7F85-4004-9055-431EEF416C9B}" srcOrd="7" destOrd="0" presId="urn:microsoft.com/office/officeart/2008/layout/LinedList"/>
    <dgm:cxn modelId="{1172799C-6C78-4339-B218-4561E52259E5}" type="presParOf" srcId="{EBC9BDE6-7F85-4004-9055-431EEF416C9B}" destId="{59B50EC8-2F26-4719-8BAD-E57C8B4DCD02}" srcOrd="0" destOrd="0" presId="urn:microsoft.com/office/officeart/2008/layout/LinedList"/>
    <dgm:cxn modelId="{2400AB2B-EB86-4EFE-8C78-A400282F071C}" type="presParOf" srcId="{EBC9BDE6-7F85-4004-9055-431EEF416C9B}" destId="{6D97B697-7520-4E0F-BF3A-7FBE85B29F6B}" srcOrd="1" destOrd="0" presId="urn:microsoft.com/office/officeart/2008/layout/LinedList"/>
    <dgm:cxn modelId="{CB9B588D-BC05-4B25-A93F-EB9D74A0A78A}" type="presParOf" srcId="{08D42A29-8876-46F2-BC22-338602500947}" destId="{202EB006-D8CF-4657-99EE-E621DD6F8A58}" srcOrd="8" destOrd="0" presId="urn:microsoft.com/office/officeart/2008/layout/LinedList"/>
    <dgm:cxn modelId="{82E42B5D-956C-4F3F-92E5-D057639D0D5C}" type="presParOf" srcId="{08D42A29-8876-46F2-BC22-338602500947}" destId="{0D385553-D1A4-4800-BC70-7C6686A4B404}" srcOrd="9" destOrd="0" presId="urn:microsoft.com/office/officeart/2008/layout/LinedList"/>
    <dgm:cxn modelId="{A0F04E30-7075-4D00-B2C6-AD9BEB694588}" type="presParOf" srcId="{0D385553-D1A4-4800-BC70-7C6686A4B404}" destId="{D9F2FD0C-C7BA-490C-8193-2DA5A2ED67B4}" srcOrd="0" destOrd="0" presId="urn:microsoft.com/office/officeart/2008/layout/LinedList"/>
    <dgm:cxn modelId="{724C6E9A-20E1-43AB-B65D-E98577771A84}" type="presParOf" srcId="{0D385553-D1A4-4800-BC70-7C6686A4B404}" destId="{63761F81-BAEB-49DB-BEE4-72AC6F914C46}" srcOrd="1" destOrd="0" presId="urn:microsoft.com/office/officeart/2008/layout/LinedList"/>
    <dgm:cxn modelId="{DC0F931F-0E8C-41A4-A862-8EC534624D10}" type="presParOf" srcId="{08D42A29-8876-46F2-BC22-338602500947}" destId="{E7711D4A-9190-4F0D-BAEE-021B50FEC720}" srcOrd="10" destOrd="0" presId="urn:microsoft.com/office/officeart/2008/layout/LinedList"/>
    <dgm:cxn modelId="{E3193E25-03E0-42BE-B1DC-02830AA87522}" type="presParOf" srcId="{08D42A29-8876-46F2-BC22-338602500947}" destId="{8D061D22-7BA6-4A36-B8C0-B57F311A6384}" srcOrd="11" destOrd="0" presId="urn:microsoft.com/office/officeart/2008/layout/LinedList"/>
    <dgm:cxn modelId="{2035247C-9785-4325-9614-B79132414C81}" type="presParOf" srcId="{8D061D22-7BA6-4A36-B8C0-B57F311A6384}" destId="{27DAF586-0DBA-4AF9-A4FB-3A61DE65E96C}" srcOrd="0" destOrd="0" presId="urn:microsoft.com/office/officeart/2008/layout/LinedList"/>
    <dgm:cxn modelId="{1B061C6E-D5AE-4E40-9545-C6729D72923D}" type="presParOf" srcId="{8D061D22-7BA6-4A36-B8C0-B57F311A6384}" destId="{BAA55F65-A333-467E-82F6-6150283B373C}" srcOrd="1" destOrd="0" presId="urn:microsoft.com/office/officeart/2008/layout/LinedList"/>
    <dgm:cxn modelId="{DCCF82E9-A84C-4D3D-A3EC-59890C7BE659}" type="presParOf" srcId="{08D42A29-8876-46F2-BC22-338602500947}" destId="{FCEBFB08-28D5-4D15-A973-4F9CE2D9E93A}" srcOrd="12" destOrd="0" presId="urn:microsoft.com/office/officeart/2008/layout/LinedList"/>
    <dgm:cxn modelId="{729056CE-A0B1-423E-9E12-063CAACBA993}" type="presParOf" srcId="{08D42A29-8876-46F2-BC22-338602500947}" destId="{FF7F1CED-27EC-4C4D-B182-23DA3FEDE415}" srcOrd="13" destOrd="0" presId="urn:microsoft.com/office/officeart/2008/layout/LinedList"/>
    <dgm:cxn modelId="{71046EE8-745A-49DF-AB0E-666CCD57DDED}" type="presParOf" srcId="{FF7F1CED-27EC-4C4D-B182-23DA3FEDE415}" destId="{04662663-6B83-4246-902A-D17DA36E100E}" srcOrd="0" destOrd="0" presId="urn:microsoft.com/office/officeart/2008/layout/LinedList"/>
    <dgm:cxn modelId="{05BB7F5C-52D2-49E7-9A6C-CAA93BB1EA97}" type="presParOf" srcId="{FF7F1CED-27EC-4C4D-B182-23DA3FEDE415}" destId="{E0330856-6BCA-41C9-901D-E14DA6854C78}" srcOrd="1" destOrd="0" presId="urn:microsoft.com/office/officeart/2008/layout/LinedList"/>
    <dgm:cxn modelId="{8D3C2E08-E0C8-4A0F-A20F-82803C4DB660}" type="presParOf" srcId="{08D42A29-8876-46F2-BC22-338602500947}" destId="{8681CFB0-8A22-473E-880C-9F8E9D370ABC}" srcOrd="14" destOrd="0" presId="urn:microsoft.com/office/officeart/2008/layout/LinedList"/>
    <dgm:cxn modelId="{A213CFC1-B3F4-43F9-AF30-21C49A845850}" type="presParOf" srcId="{08D42A29-8876-46F2-BC22-338602500947}" destId="{4AEEA565-C8DF-485B-8DD9-AFC85893C438}" srcOrd="15" destOrd="0" presId="urn:microsoft.com/office/officeart/2008/layout/LinedList"/>
    <dgm:cxn modelId="{94469EE1-2F37-4855-B5BE-9FFD38BEAFDD}" type="presParOf" srcId="{4AEEA565-C8DF-485B-8DD9-AFC85893C438}" destId="{DEEEC80B-4213-420F-A87E-9AA42ED6A55C}" srcOrd="0" destOrd="0" presId="urn:microsoft.com/office/officeart/2008/layout/LinedList"/>
    <dgm:cxn modelId="{B34F9063-A75A-4ADD-B38C-A8ECEB245980}" type="presParOf" srcId="{4AEEA565-C8DF-485B-8DD9-AFC85893C438}" destId="{95FEE840-5521-4B80-8C67-7425D78C73C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A4245-A07B-4D74-A47C-34A7ADFACDBE}">
      <dsp:nvSpPr>
        <dsp:cNvPr id="0" name=""/>
        <dsp:cNvSpPr/>
      </dsp:nvSpPr>
      <dsp:spPr>
        <a:xfrm>
          <a:off x="0" y="56915"/>
          <a:ext cx="6797675" cy="13127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What is recycled water and where does it come from?</a:t>
          </a:r>
        </a:p>
      </dsp:txBody>
      <dsp:txXfrm>
        <a:off x="64083" y="120998"/>
        <a:ext cx="6669509" cy="1184574"/>
      </dsp:txXfrm>
    </dsp:sp>
    <dsp:sp modelId="{9291063F-4E72-4B44-B22F-3B3BB16DD42E}">
      <dsp:nvSpPr>
        <dsp:cNvPr id="0" name=""/>
        <dsp:cNvSpPr/>
      </dsp:nvSpPr>
      <dsp:spPr>
        <a:xfrm>
          <a:off x="0" y="1464695"/>
          <a:ext cx="6797675" cy="1312740"/>
        </a:xfrm>
        <a:prstGeom prst="roundRect">
          <a:avLst/>
        </a:prstGeom>
        <a:solidFill>
          <a:schemeClr val="accent2">
            <a:hueOff val="1080030"/>
            <a:satOff val="150"/>
            <a:lumOff val="1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Is recycled water safe?</a:t>
          </a:r>
        </a:p>
      </dsp:txBody>
      <dsp:txXfrm>
        <a:off x="64083" y="1528778"/>
        <a:ext cx="6669509" cy="1184574"/>
      </dsp:txXfrm>
    </dsp:sp>
    <dsp:sp modelId="{6A4E164F-D402-430C-9D97-93315BF5A581}">
      <dsp:nvSpPr>
        <dsp:cNvPr id="0" name=""/>
        <dsp:cNvSpPr/>
      </dsp:nvSpPr>
      <dsp:spPr>
        <a:xfrm>
          <a:off x="0" y="2872476"/>
          <a:ext cx="6797675" cy="1312740"/>
        </a:xfrm>
        <a:prstGeom prst="roundRect">
          <a:avLst/>
        </a:prstGeom>
        <a:solidFill>
          <a:schemeClr val="accent2">
            <a:hueOff val="2160060"/>
            <a:satOff val="301"/>
            <a:lumOff val="2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Why should we use recycled water?</a:t>
          </a:r>
        </a:p>
      </dsp:txBody>
      <dsp:txXfrm>
        <a:off x="64083" y="2936559"/>
        <a:ext cx="6669509" cy="1184574"/>
      </dsp:txXfrm>
    </dsp:sp>
    <dsp:sp modelId="{183FB368-9652-4F54-8482-54C74D89113F}">
      <dsp:nvSpPr>
        <dsp:cNvPr id="0" name=""/>
        <dsp:cNvSpPr/>
      </dsp:nvSpPr>
      <dsp:spPr>
        <a:xfrm>
          <a:off x="0" y="4280256"/>
          <a:ext cx="6797675" cy="1312740"/>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How much recycled water does Windsor produce?</a:t>
          </a:r>
        </a:p>
      </dsp:txBody>
      <dsp:txXfrm>
        <a:off x="64083" y="4344339"/>
        <a:ext cx="6669509" cy="11845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CC859-58F5-4C77-8FF9-32C0F79EBFC8}">
      <dsp:nvSpPr>
        <dsp:cNvPr id="0" name=""/>
        <dsp:cNvSpPr/>
      </dsp:nvSpPr>
      <dsp:spPr>
        <a:xfrm>
          <a:off x="0" y="0"/>
          <a:ext cx="6515947"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0DD4CE72-1565-4AFE-B002-506220748788}">
      <dsp:nvSpPr>
        <dsp:cNvPr id="0" name=""/>
        <dsp:cNvSpPr/>
      </dsp:nvSpPr>
      <dsp:spPr>
        <a:xfrm>
          <a:off x="0" y="0"/>
          <a:ext cx="6515947"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Drinking</a:t>
          </a:r>
        </a:p>
      </dsp:txBody>
      <dsp:txXfrm>
        <a:off x="0" y="0"/>
        <a:ext cx="6515947" cy="502920"/>
      </dsp:txXfrm>
    </dsp:sp>
    <dsp:sp modelId="{BB025A7C-B238-4C84-924D-052678E1DD77}">
      <dsp:nvSpPr>
        <dsp:cNvPr id="0" name=""/>
        <dsp:cNvSpPr/>
      </dsp:nvSpPr>
      <dsp:spPr>
        <a:xfrm>
          <a:off x="0" y="502920"/>
          <a:ext cx="6515947" cy="0"/>
        </a:xfrm>
        <a:prstGeom prst="line">
          <a:avLst/>
        </a:prstGeom>
        <a:gradFill rotWithShape="0">
          <a:gsLst>
            <a:gs pos="0">
              <a:schemeClr val="accent2">
                <a:hueOff val="462870"/>
                <a:satOff val="64"/>
                <a:lumOff val="56"/>
                <a:alphaOff val="0"/>
                <a:shade val="85000"/>
                <a:satMod val="130000"/>
              </a:schemeClr>
            </a:gs>
            <a:gs pos="34000">
              <a:schemeClr val="accent2">
                <a:hueOff val="462870"/>
                <a:satOff val="64"/>
                <a:lumOff val="56"/>
                <a:alphaOff val="0"/>
                <a:shade val="87000"/>
                <a:satMod val="125000"/>
              </a:schemeClr>
            </a:gs>
            <a:gs pos="70000">
              <a:schemeClr val="accent2">
                <a:hueOff val="462870"/>
                <a:satOff val="64"/>
                <a:lumOff val="56"/>
                <a:alphaOff val="0"/>
                <a:tint val="100000"/>
                <a:shade val="90000"/>
                <a:satMod val="130000"/>
              </a:schemeClr>
            </a:gs>
            <a:gs pos="100000">
              <a:schemeClr val="accent2">
                <a:hueOff val="462870"/>
                <a:satOff val="64"/>
                <a:lumOff val="56"/>
                <a:alphaOff val="0"/>
                <a:tint val="100000"/>
                <a:shade val="100000"/>
                <a:satMod val="110000"/>
              </a:schemeClr>
            </a:gs>
          </a:gsLst>
          <a:path path="circle">
            <a:fillToRect l="100000" t="100000" r="100000" b="100000"/>
          </a:path>
        </a:gradFill>
        <a:ln w="12700" cap="flat" cmpd="sng" algn="ctr">
          <a:solidFill>
            <a:schemeClr val="accent2">
              <a:hueOff val="462870"/>
              <a:satOff val="64"/>
              <a:lumOff val="56"/>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2FB1380B-441E-4AF8-AFA4-0BA068733FF8}">
      <dsp:nvSpPr>
        <dsp:cNvPr id="0" name=""/>
        <dsp:cNvSpPr/>
      </dsp:nvSpPr>
      <dsp:spPr>
        <a:xfrm>
          <a:off x="0" y="502920"/>
          <a:ext cx="6515947"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Cooking or use in the kitchen</a:t>
          </a:r>
        </a:p>
      </dsp:txBody>
      <dsp:txXfrm>
        <a:off x="0" y="502920"/>
        <a:ext cx="6515947" cy="502920"/>
      </dsp:txXfrm>
    </dsp:sp>
    <dsp:sp modelId="{856944A4-880B-4D80-99DB-450C361E3524}">
      <dsp:nvSpPr>
        <dsp:cNvPr id="0" name=""/>
        <dsp:cNvSpPr/>
      </dsp:nvSpPr>
      <dsp:spPr>
        <a:xfrm>
          <a:off x="0" y="1005840"/>
          <a:ext cx="6515947" cy="0"/>
        </a:xfrm>
        <a:prstGeom prst="line">
          <a:avLst/>
        </a:prstGeom>
        <a:gradFill rotWithShape="0">
          <a:gsLst>
            <a:gs pos="0">
              <a:schemeClr val="accent2">
                <a:hueOff val="925740"/>
                <a:satOff val="129"/>
                <a:lumOff val="112"/>
                <a:alphaOff val="0"/>
                <a:shade val="85000"/>
                <a:satMod val="130000"/>
              </a:schemeClr>
            </a:gs>
            <a:gs pos="34000">
              <a:schemeClr val="accent2">
                <a:hueOff val="925740"/>
                <a:satOff val="129"/>
                <a:lumOff val="112"/>
                <a:alphaOff val="0"/>
                <a:shade val="87000"/>
                <a:satMod val="125000"/>
              </a:schemeClr>
            </a:gs>
            <a:gs pos="70000">
              <a:schemeClr val="accent2">
                <a:hueOff val="925740"/>
                <a:satOff val="129"/>
                <a:lumOff val="112"/>
                <a:alphaOff val="0"/>
                <a:tint val="100000"/>
                <a:shade val="90000"/>
                <a:satMod val="130000"/>
              </a:schemeClr>
            </a:gs>
            <a:gs pos="100000">
              <a:schemeClr val="accent2">
                <a:hueOff val="925740"/>
                <a:satOff val="129"/>
                <a:lumOff val="112"/>
                <a:alphaOff val="0"/>
                <a:tint val="100000"/>
                <a:shade val="100000"/>
                <a:satMod val="110000"/>
              </a:schemeClr>
            </a:gs>
          </a:gsLst>
          <a:path path="circle">
            <a:fillToRect l="100000" t="100000" r="100000" b="100000"/>
          </a:path>
        </a:gradFill>
        <a:ln w="12700" cap="flat" cmpd="sng" algn="ctr">
          <a:solidFill>
            <a:schemeClr val="accent2">
              <a:hueOff val="925740"/>
              <a:satOff val="129"/>
              <a:lumOff val="112"/>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E4221BAA-1BC9-42F9-AE40-A3B1B15CB344}">
      <dsp:nvSpPr>
        <dsp:cNvPr id="0" name=""/>
        <dsp:cNvSpPr/>
      </dsp:nvSpPr>
      <dsp:spPr>
        <a:xfrm>
          <a:off x="0" y="1005840"/>
          <a:ext cx="6515947"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Bathing or showering</a:t>
          </a:r>
        </a:p>
      </dsp:txBody>
      <dsp:txXfrm>
        <a:off x="0" y="1005840"/>
        <a:ext cx="6515947" cy="502920"/>
      </dsp:txXfrm>
    </dsp:sp>
    <dsp:sp modelId="{871E2E88-C415-4B62-A811-8941937D59FB}">
      <dsp:nvSpPr>
        <dsp:cNvPr id="0" name=""/>
        <dsp:cNvSpPr/>
      </dsp:nvSpPr>
      <dsp:spPr>
        <a:xfrm>
          <a:off x="0" y="1508760"/>
          <a:ext cx="6515947" cy="0"/>
        </a:xfrm>
        <a:prstGeom prst="line">
          <a:avLst/>
        </a:prstGeom>
        <a:gradFill rotWithShape="0">
          <a:gsLst>
            <a:gs pos="0">
              <a:schemeClr val="accent2">
                <a:hueOff val="1388610"/>
                <a:satOff val="193"/>
                <a:lumOff val="168"/>
                <a:alphaOff val="0"/>
                <a:shade val="85000"/>
                <a:satMod val="130000"/>
              </a:schemeClr>
            </a:gs>
            <a:gs pos="34000">
              <a:schemeClr val="accent2">
                <a:hueOff val="1388610"/>
                <a:satOff val="193"/>
                <a:lumOff val="168"/>
                <a:alphaOff val="0"/>
                <a:shade val="87000"/>
                <a:satMod val="125000"/>
              </a:schemeClr>
            </a:gs>
            <a:gs pos="70000">
              <a:schemeClr val="accent2">
                <a:hueOff val="1388610"/>
                <a:satOff val="193"/>
                <a:lumOff val="168"/>
                <a:alphaOff val="0"/>
                <a:tint val="100000"/>
                <a:shade val="90000"/>
                <a:satMod val="130000"/>
              </a:schemeClr>
            </a:gs>
            <a:gs pos="100000">
              <a:schemeClr val="accent2">
                <a:hueOff val="1388610"/>
                <a:satOff val="193"/>
                <a:lumOff val="168"/>
                <a:alphaOff val="0"/>
                <a:tint val="100000"/>
                <a:shade val="100000"/>
                <a:satMod val="110000"/>
              </a:schemeClr>
            </a:gs>
          </a:gsLst>
          <a:path path="circle">
            <a:fillToRect l="100000" t="100000" r="100000" b="100000"/>
          </a:path>
        </a:gradFill>
        <a:ln w="12700" cap="flat" cmpd="sng" algn="ctr">
          <a:solidFill>
            <a:schemeClr val="accent2">
              <a:hueOff val="1388610"/>
              <a:satOff val="193"/>
              <a:lumOff val="168"/>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59B50EC8-2F26-4719-8BAD-E57C8B4DCD02}">
      <dsp:nvSpPr>
        <dsp:cNvPr id="0" name=""/>
        <dsp:cNvSpPr/>
      </dsp:nvSpPr>
      <dsp:spPr>
        <a:xfrm>
          <a:off x="0" y="1508760"/>
          <a:ext cx="6515947"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Filling swimming pools or spas</a:t>
          </a:r>
        </a:p>
      </dsp:txBody>
      <dsp:txXfrm>
        <a:off x="0" y="1508760"/>
        <a:ext cx="6515947" cy="502920"/>
      </dsp:txXfrm>
    </dsp:sp>
    <dsp:sp modelId="{202EB006-D8CF-4657-99EE-E621DD6F8A58}">
      <dsp:nvSpPr>
        <dsp:cNvPr id="0" name=""/>
        <dsp:cNvSpPr/>
      </dsp:nvSpPr>
      <dsp:spPr>
        <a:xfrm>
          <a:off x="0" y="2011680"/>
          <a:ext cx="6515947" cy="0"/>
        </a:xfrm>
        <a:prstGeom prst="line">
          <a:avLst/>
        </a:prstGeom>
        <a:gradFill rotWithShape="0">
          <a:gsLst>
            <a:gs pos="0">
              <a:schemeClr val="accent2">
                <a:hueOff val="1851480"/>
                <a:satOff val="258"/>
                <a:lumOff val="224"/>
                <a:alphaOff val="0"/>
                <a:shade val="85000"/>
                <a:satMod val="130000"/>
              </a:schemeClr>
            </a:gs>
            <a:gs pos="34000">
              <a:schemeClr val="accent2">
                <a:hueOff val="1851480"/>
                <a:satOff val="258"/>
                <a:lumOff val="224"/>
                <a:alphaOff val="0"/>
                <a:shade val="87000"/>
                <a:satMod val="125000"/>
              </a:schemeClr>
            </a:gs>
            <a:gs pos="70000">
              <a:schemeClr val="accent2">
                <a:hueOff val="1851480"/>
                <a:satOff val="258"/>
                <a:lumOff val="224"/>
                <a:alphaOff val="0"/>
                <a:tint val="100000"/>
                <a:shade val="90000"/>
                <a:satMod val="130000"/>
              </a:schemeClr>
            </a:gs>
            <a:gs pos="100000">
              <a:schemeClr val="accent2">
                <a:hueOff val="1851480"/>
                <a:satOff val="258"/>
                <a:lumOff val="224"/>
                <a:alphaOff val="0"/>
                <a:tint val="100000"/>
                <a:shade val="100000"/>
                <a:satMod val="110000"/>
              </a:schemeClr>
            </a:gs>
          </a:gsLst>
          <a:path path="circle">
            <a:fillToRect l="100000" t="100000" r="100000" b="100000"/>
          </a:path>
        </a:gradFill>
        <a:ln w="12700" cap="flat" cmpd="sng" algn="ctr">
          <a:solidFill>
            <a:schemeClr val="accent2">
              <a:hueOff val="1851480"/>
              <a:satOff val="258"/>
              <a:lumOff val="224"/>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D9F2FD0C-C7BA-490C-8193-2DA5A2ED67B4}">
      <dsp:nvSpPr>
        <dsp:cNvPr id="0" name=""/>
        <dsp:cNvSpPr/>
      </dsp:nvSpPr>
      <dsp:spPr>
        <a:xfrm>
          <a:off x="0" y="2011680"/>
          <a:ext cx="6515947"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Children’s water toys</a:t>
          </a:r>
        </a:p>
      </dsp:txBody>
      <dsp:txXfrm>
        <a:off x="0" y="2011680"/>
        <a:ext cx="6515947" cy="502920"/>
      </dsp:txXfrm>
    </dsp:sp>
    <dsp:sp modelId="{E7711D4A-9190-4F0D-BAEE-021B50FEC720}">
      <dsp:nvSpPr>
        <dsp:cNvPr id="0" name=""/>
        <dsp:cNvSpPr/>
      </dsp:nvSpPr>
      <dsp:spPr>
        <a:xfrm>
          <a:off x="0" y="2514600"/>
          <a:ext cx="6515947" cy="0"/>
        </a:xfrm>
        <a:prstGeom prst="line">
          <a:avLst/>
        </a:prstGeom>
        <a:gradFill rotWithShape="0">
          <a:gsLst>
            <a:gs pos="0">
              <a:schemeClr val="accent2">
                <a:hueOff val="2314350"/>
                <a:satOff val="322"/>
                <a:lumOff val="280"/>
                <a:alphaOff val="0"/>
                <a:shade val="85000"/>
                <a:satMod val="130000"/>
              </a:schemeClr>
            </a:gs>
            <a:gs pos="34000">
              <a:schemeClr val="accent2">
                <a:hueOff val="2314350"/>
                <a:satOff val="322"/>
                <a:lumOff val="280"/>
                <a:alphaOff val="0"/>
                <a:shade val="87000"/>
                <a:satMod val="125000"/>
              </a:schemeClr>
            </a:gs>
            <a:gs pos="70000">
              <a:schemeClr val="accent2">
                <a:hueOff val="2314350"/>
                <a:satOff val="322"/>
                <a:lumOff val="280"/>
                <a:alphaOff val="0"/>
                <a:tint val="100000"/>
                <a:shade val="90000"/>
                <a:satMod val="130000"/>
              </a:schemeClr>
            </a:gs>
            <a:gs pos="100000">
              <a:schemeClr val="accent2">
                <a:hueOff val="2314350"/>
                <a:satOff val="322"/>
                <a:lumOff val="280"/>
                <a:alphaOff val="0"/>
                <a:tint val="100000"/>
                <a:shade val="100000"/>
                <a:satMod val="110000"/>
              </a:schemeClr>
            </a:gs>
          </a:gsLst>
          <a:path path="circle">
            <a:fillToRect l="100000" t="100000" r="100000" b="100000"/>
          </a:path>
        </a:gradFill>
        <a:ln w="12700" cap="flat" cmpd="sng" algn="ctr">
          <a:solidFill>
            <a:schemeClr val="accent2">
              <a:hueOff val="2314350"/>
              <a:satOff val="322"/>
              <a:lumOff val="28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27DAF586-0DBA-4AF9-A4FB-3A61DE65E96C}">
      <dsp:nvSpPr>
        <dsp:cNvPr id="0" name=""/>
        <dsp:cNvSpPr/>
      </dsp:nvSpPr>
      <dsp:spPr>
        <a:xfrm>
          <a:off x="0" y="2514600"/>
          <a:ext cx="6515947"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Connection to the household domestic plumbing system</a:t>
          </a:r>
        </a:p>
      </dsp:txBody>
      <dsp:txXfrm>
        <a:off x="0" y="2514600"/>
        <a:ext cx="6515947" cy="502920"/>
      </dsp:txXfrm>
    </dsp:sp>
    <dsp:sp modelId="{FCEBFB08-28D5-4D15-A973-4F9CE2D9E93A}">
      <dsp:nvSpPr>
        <dsp:cNvPr id="0" name=""/>
        <dsp:cNvSpPr/>
      </dsp:nvSpPr>
      <dsp:spPr>
        <a:xfrm>
          <a:off x="0" y="3017520"/>
          <a:ext cx="6515947" cy="0"/>
        </a:xfrm>
        <a:prstGeom prst="line">
          <a:avLst/>
        </a:prstGeom>
        <a:gradFill rotWithShape="0">
          <a:gsLst>
            <a:gs pos="0">
              <a:schemeClr val="accent2">
                <a:hueOff val="2777220"/>
                <a:satOff val="387"/>
                <a:lumOff val="336"/>
                <a:alphaOff val="0"/>
                <a:shade val="85000"/>
                <a:satMod val="130000"/>
              </a:schemeClr>
            </a:gs>
            <a:gs pos="34000">
              <a:schemeClr val="accent2">
                <a:hueOff val="2777220"/>
                <a:satOff val="387"/>
                <a:lumOff val="336"/>
                <a:alphaOff val="0"/>
                <a:shade val="87000"/>
                <a:satMod val="125000"/>
              </a:schemeClr>
            </a:gs>
            <a:gs pos="70000">
              <a:schemeClr val="accent2">
                <a:hueOff val="2777220"/>
                <a:satOff val="387"/>
                <a:lumOff val="336"/>
                <a:alphaOff val="0"/>
                <a:tint val="100000"/>
                <a:shade val="90000"/>
                <a:satMod val="130000"/>
              </a:schemeClr>
            </a:gs>
            <a:gs pos="100000">
              <a:schemeClr val="accent2">
                <a:hueOff val="2777220"/>
                <a:satOff val="387"/>
                <a:lumOff val="336"/>
                <a:alphaOff val="0"/>
                <a:tint val="100000"/>
                <a:shade val="100000"/>
                <a:satMod val="110000"/>
              </a:schemeClr>
            </a:gs>
          </a:gsLst>
          <a:path path="circle">
            <a:fillToRect l="100000" t="100000" r="100000" b="100000"/>
          </a:path>
        </a:gradFill>
        <a:ln w="12700" cap="flat" cmpd="sng" algn="ctr">
          <a:solidFill>
            <a:schemeClr val="accent2">
              <a:hueOff val="2777220"/>
              <a:satOff val="387"/>
              <a:lumOff val="336"/>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04662663-6B83-4246-902A-D17DA36E100E}">
      <dsp:nvSpPr>
        <dsp:cNvPr id="0" name=""/>
        <dsp:cNvSpPr/>
      </dsp:nvSpPr>
      <dsp:spPr>
        <a:xfrm>
          <a:off x="0" y="3017520"/>
          <a:ext cx="6515947"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Connection to piped or below ground irrigation systems</a:t>
          </a:r>
        </a:p>
      </dsp:txBody>
      <dsp:txXfrm>
        <a:off x="0" y="3017520"/>
        <a:ext cx="6515947" cy="502920"/>
      </dsp:txXfrm>
    </dsp:sp>
    <dsp:sp modelId="{8681CFB0-8A22-473E-880C-9F8E9D370ABC}">
      <dsp:nvSpPr>
        <dsp:cNvPr id="0" name=""/>
        <dsp:cNvSpPr/>
      </dsp:nvSpPr>
      <dsp:spPr>
        <a:xfrm>
          <a:off x="0" y="3520439"/>
          <a:ext cx="6515947" cy="0"/>
        </a:xfrm>
        <a:prstGeom prst="line">
          <a:avLst/>
        </a:prstGeom>
        <a:gradFill rotWithShape="0">
          <a:gsLst>
            <a:gs pos="0">
              <a:schemeClr val="accent2">
                <a:hueOff val="3240090"/>
                <a:satOff val="451"/>
                <a:lumOff val="392"/>
                <a:alphaOff val="0"/>
                <a:shade val="85000"/>
                <a:satMod val="130000"/>
              </a:schemeClr>
            </a:gs>
            <a:gs pos="34000">
              <a:schemeClr val="accent2">
                <a:hueOff val="3240090"/>
                <a:satOff val="451"/>
                <a:lumOff val="392"/>
                <a:alphaOff val="0"/>
                <a:shade val="87000"/>
                <a:satMod val="125000"/>
              </a:schemeClr>
            </a:gs>
            <a:gs pos="70000">
              <a:schemeClr val="accent2">
                <a:hueOff val="3240090"/>
                <a:satOff val="451"/>
                <a:lumOff val="392"/>
                <a:alphaOff val="0"/>
                <a:tint val="100000"/>
                <a:shade val="90000"/>
                <a:satMod val="130000"/>
              </a:schemeClr>
            </a:gs>
            <a:gs pos="100000">
              <a:schemeClr val="accent2">
                <a:hueOff val="3240090"/>
                <a:satOff val="451"/>
                <a:lumOff val="392"/>
                <a:alphaOff val="0"/>
                <a:tint val="100000"/>
                <a:shade val="100000"/>
                <a:satMod val="110000"/>
              </a:schemeClr>
            </a:gs>
          </a:gsLst>
          <a:path path="circle">
            <a:fillToRect l="100000" t="100000" r="100000" b="100000"/>
          </a:path>
        </a:gradFill>
        <a:ln w="12700" cap="flat" cmpd="sng" algn="ctr">
          <a:solidFill>
            <a:schemeClr val="accent2">
              <a:hueOff val="3240090"/>
              <a:satOff val="451"/>
              <a:lumOff val="392"/>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DEEEC80B-4213-420F-A87E-9AA42ED6A55C}">
      <dsp:nvSpPr>
        <dsp:cNvPr id="0" name=""/>
        <dsp:cNvSpPr/>
      </dsp:nvSpPr>
      <dsp:spPr>
        <a:xfrm>
          <a:off x="0" y="3520440"/>
          <a:ext cx="6515947" cy="502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Discharging to the street gutter, storm drain or creek</a:t>
          </a:r>
        </a:p>
      </dsp:txBody>
      <dsp:txXfrm>
        <a:off x="0" y="3520440"/>
        <a:ext cx="6515947" cy="5029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D97C7-5D30-4D83-8E8D-AE4C650183C5}" type="datetimeFigureOut">
              <a:rPr lang="en-US" smtClean="0"/>
              <a:t>8/5/2022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AC522-0FB8-4CA8-99FC-732AC9692494}" type="slidenum">
              <a:rPr lang="en-US" smtClean="0"/>
              <a:t>‹#›</a:t>
            </a:fld>
            <a:endParaRPr lang="en-US" dirty="0"/>
          </a:p>
        </p:txBody>
      </p:sp>
    </p:spTree>
    <p:extLst>
      <p:ext uri="{BB962C8B-B14F-4D97-AF65-F5344CB8AC3E}">
        <p14:creationId xmlns:p14="http://schemas.microsoft.com/office/powerpoint/2010/main" val="135410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AC522-0FB8-4CA8-99FC-732AC9692494}" type="slidenum">
              <a:rPr lang="en-US" smtClean="0"/>
              <a:t>1</a:t>
            </a:fld>
            <a:endParaRPr lang="en-US" dirty="0"/>
          </a:p>
        </p:txBody>
      </p:sp>
    </p:spTree>
    <p:extLst>
      <p:ext uri="{BB962C8B-B14F-4D97-AF65-F5344CB8AC3E}">
        <p14:creationId xmlns:p14="http://schemas.microsoft.com/office/powerpoint/2010/main" val="186137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AC522-0FB8-4CA8-99FC-732AC9692494}" type="slidenum">
              <a:rPr lang="en-US" smtClean="0"/>
              <a:t>10</a:t>
            </a:fld>
            <a:endParaRPr lang="en-US" dirty="0"/>
          </a:p>
        </p:txBody>
      </p:sp>
    </p:spTree>
    <p:extLst>
      <p:ext uri="{BB962C8B-B14F-4D97-AF65-F5344CB8AC3E}">
        <p14:creationId xmlns:p14="http://schemas.microsoft.com/office/powerpoint/2010/main" val="2409933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AC522-0FB8-4CA8-99FC-732AC9692494}" type="slidenum">
              <a:rPr lang="en-US" smtClean="0"/>
              <a:t>13</a:t>
            </a:fld>
            <a:endParaRPr lang="en-US" dirty="0"/>
          </a:p>
        </p:txBody>
      </p:sp>
    </p:spTree>
    <p:extLst>
      <p:ext uri="{BB962C8B-B14F-4D97-AF65-F5344CB8AC3E}">
        <p14:creationId xmlns:p14="http://schemas.microsoft.com/office/powerpoint/2010/main" val="194228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proud to say that Windsor has always been a leader among communities nationwide in the use of recycled water for the irrigation. It was one of the first in the nation to plumb an entire residential neighborhood with recycled water for landscape irrigation and also provide recycled water for toilet flushing, which it still does at Windsor High School and one of the fire stations in Town.</a:t>
            </a:r>
          </a:p>
          <a:p>
            <a:endParaRPr lang="en-US" dirty="0"/>
          </a:p>
          <a:p>
            <a:r>
              <a:rPr lang="en-US" dirty="0"/>
              <a:t>Windsor treats its water to an advanced standard, which allows for unrestricted reuse in virtually all reclaimed water applications.</a:t>
            </a:r>
          </a:p>
        </p:txBody>
      </p:sp>
      <p:sp>
        <p:nvSpPr>
          <p:cNvPr id="4" name="Slide Number Placeholder 3"/>
          <p:cNvSpPr>
            <a:spLocks noGrp="1"/>
          </p:cNvSpPr>
          <p:nvPr>
            <p:ph type="sldNum" sz="quarter" idx="5"/>
          </p:nvPr>
        </p:nvSpPr>
        <p:spPr/>
        <p:txBody>
          <a:bodyPr/>
          <a:lstStyle/>
          <a:p>
            <a:fld id="{C67AC522-0FB8-4CA8-99FC-732AC9692494}" type="slidenum">
              <a:rPr lang="en-US" smtClean="0"/>
              <a:t>2</a:t>
            </a:fld>
            <a:endParaRPr lang="en-US" dirty="0"/>
          </a:p>
        </p:txBody>
      </p:sp>
    </p:spTree>
    <p:extLst>
      <p:ext uri="{BB962C8B-B14F-4D97-AF65-F5344CB8AC3E}">
        <p14:creationId xmlns:p14="http://schemas.microsoft.com/office/powerpoint/2010/main" val="83053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recycled water and where does it come from?</a:t>
            </a:r>
          </a:p>
          <a:p>
            <a:r>
              <a:rPr lang="en-US" dirty="0"/>
              <a:t>	Recycled water is wastewater generated from homes and businesses. When Windsor residents take a shower, wash dishes, use the bathroom or do laundry, their wastewater is sent through the sewer system to the wastewater 	treatment plant where it carefully processed to be safe for a variety of beneficial reuse</a:t>
            </a:r>
          </a:p>
          <a:p>
            <a:r>
              <a:rPr lang="en-US" dirty="0"/>
              <a:t>Is recycled water safe?</a:t>
            </a:r>
          </a:p>
          <a:p>
            <a:r>
              <a:rPr lang="en-US" dirty="0"/>
              <a:t>	Yes! Recycled water is regulated by the California State Water Resources Control Board. Windsor’s staff are responsible for demonstrating that it meets these standards and is safe for reuse.</a:t>
            </a:r>
          </a:p>
          <a:p>
            <a:r>
              <a:rPr lang="en-US" dirty="0"/>
              <a:t>Why should we use recycled water?</a:t>
            </a:r>
          </a:p>
          <a:p>
            <a:r>
              <a:rPr lang="en-US" dirty="0"/>
              <a:t>	Every drop of recycled water that is used is a drop of potable water that is conserved. Even before the drought, recycled water was an important way to conserve our valuable drinking water resources. And now that we are in a 	drought, recycled water use has become even more important.</a:t>
            </a:r>
          </a:p>
          <a:p>
            <a:r>
              <a:rPr lang="en-US" dirty="0"/>
              <a:t>How much recycled water does Windsor produce?</a:t>
            </a:r>
          </a:p>
          <a:p>
            <a:r>
              <a:rPr lang="en-US" dirty="0"/>
              <a:t>	In 2021 Windsor processed about 560 MG of wastewater, and 280 MG of that was directed toward recycled water applications. </a:t>
            </a:r>
          </a:p>
        </p:txBody>
      </p:sp>
      <p:sp>
        <p:nvSpPr>
          <p:cNvPr id="4" name="Slide Number Placeholder 3"/>
          <p:cNvSpPr>
            <a:spLocks noGrp="1"/>
          </p:cNvSpPr>
          <p:nvPr>
            <p:ph type="sldNum" sz="quarter" idx="5"/>
          </p:nvPr>
        </p:nvSpPr>
        <p:spPr/>
        <p:txBody>
          <a:bodyPr/>
          <a:lstStyle/>
          <a:p>
            <a:fld id="{C67AC522-0FB8-4CA8-99FC-732AC9692494}" type="slidenum">
              <a:rPr lang="en-US" smtClean="0"/>
              <a:t>3</a:t>
            </a:fld>
            <a:endParaRPr lang="en-US" dirty="0"/>
          </a:p>
        </p:txBody>
      </p:sp>
    </p:spTree>
    <p:extLst>
      <p:ext uri="{BB962C8B-B14F-4D97-AF65-F5344CB8AC3E}">
        <p14:creationId xmlns:p14="http://schemas.microsoft.com/office/powerpoint/2010/main" val="102939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Windsor is currently in a Level 2 Water Shortage Condition, which requires us to meet a 20% reduction in Russian River diversions compared to 2020. </a:t>
            </a:r>
          </a:p>
          <a:p>
            <a:endParaRPr lang="en-US" dirty="0"/>
          </a:p>
          <a:p>
            <a:r>
              <a:rPr lang="en-US" dirty="0"/>
              <a:t>Windsor residents are doing a great job conserving and in June of this year we used almost 21% less water than in June of 2020.</a:t>
            </a:r>
          </a:p>
          <a:p>
            <a:endParaRPr lang="en-US" dirty="0"/>
          </a:p>
          <a:p>
            <a:r>
              <a:rPr lang="en-US" dirty="0"/>
              <a:t>The Town has several programs in place to help with conservation: Turf rebate program, efficient irrigation rebate program, </a:t>
            </a:r>
            <a:r>
              <a:rPr lang="en-US" dirty="0" err="1"/>
              <a:t>Rachio</a:t>
            </a:r>
            <a:r>
              <a:rPr lang="en-US" dirty="0"/>
              <a:t> Smart Irrigation Controller rebate program, laundry to landscape rebate program, water conservation kit giveaways and an active public outreach program.</a:t>
            </a:r>
          </a:p>
          <a:p>
            <a:endParaRPr lang="en-US" dirty="0"/>
          </a:p>
          <a:p>
            <a:r>
              <a:rPr lang="en-US" dirty="0"/>
              <a:t>But given the extended drought conditions we were looking for ways to do more.</a:t>
            </a:r>
          </a:p>
        </p:txBody>
      </p:sp>
      <p:sp>
        <p:nvSpPr>
          <p:cNvPr id="4" name="Slide Number Placeholder 3"/>
          <p:cNvSpPr>
            <a:spLocks noGrp="1"/>
          </p:cNvSpPr>
          <p:nvPr>
            <p:ph type="sldNum" sz="quarter" idx="5"/>
          </p:nvPr>
        </p:nvSpPr>
        <p:spPr/>
        <p:txBody>
          <a:bodyPr/>
          <a:lstStyle/>
          <a:p>
            <a:fld id="{C67AC522-0FB8-4CA8-99FC-732AC9692494}" type="slidenum">
              <a:rPr lang="en-US" smtClean="0"/>
              <a:t>4</a:t>
            </a:fld>
            <a:endParaRPr lang="en-US"/>
          </a:p>
        </p:txBody>
      </p:sp>
    </p:spTree>
    <p:extLst>
      <p:ext uri="{BB962C8B-B14F-4D97-AF65-F5344CB8AC3E}">
        <p14:creationId xmlns:p14="http://schemas.microsoft.com/office/powerpoint/2010/main" val="119919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Town of Windsor has expended its recycled water program to offer free recycled water through a small volume fill station available to citizens, commercial businesses and industries for irrigation of ornamental landscapes and residential gardens. Recycled water is available to self haulers at the Town staffed fill station in Keiser Park</a:t>
            </a:r>
          </a:p>
        </p:txBody>
      </p:sp>
      <p:sp>
        <p:nvSpPr>
          <p:cNvPr id="4" name="Slide Number Placeholder 3"/>
          <p:cNvSpPr>
            <a:spLocks noGrp="1"/>
          </p:cNvSpPr>
          <p:nvPr>
            <p:ph type="sldNum" sz="quarter" idx="5"/>
          </p:nvPr>
        </p:nvSpPr>
        <p:spPr/>
        <p:txBody>
          <a:bodyPr/>
          <a:lstStyle/>
          <a:p>
            <a:fld id="{C67AC522-0FB8-4CA8-99FC-732AC9692494}" type="slidenum">
              <a:rPr lang="en-US" smtClean="0"/>
              <a:t>5</a:t>
            </a:fld>
            <a:endParaRPr lang="en-US"/>
          </a:p>
        </p:txBody>
      </p:sp>
    </p:spTree>
    <p:extLst>
      <p:ext uri="{BB962C8B-B14F-4D97-AF65-F5344CB8AC3E}">
        <p14:creationId xmlns:p14="http://schemas.microsoft.com/office/powerpoint/2010/main" val="287600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Entire process takes about 15 minutes. Hard copy applications are available at Public Works. Will need to complete the process each year. Please do not show up at the fill station site without having completed the paperwork!</a:t>
            </a:r>
          </a:p>
          <a:p>
            <a:endParaRPr lang="en-US" dirty="0"/>
          </a:p>
          <a:p>
            <a:r>
              <a:rPr lang="en-US" dirty="0"/>
              <a:t>Site Supervisor Training gives guidance on do’s and don'ts for recycled water use</a:t>
            </a:r>
          </a:p>
        </p:txBody>
      </p:sp>
      <p:sp>
        <p:nvSpPr>
          <p:cNvPr id="4" name="Slide Number Placeholder 3"/>
          <p:cNvSpPr>
            <a:spLocks noGrp="1"/>
          </p:cNvSpPr>
          <p:nvPr>
            <p:ph type="sldNum" sz="quarter" idx="5"/>
          </p:nvPr>
        </p:nvSpPr>
        <p:spPr/>
        <p:txBody>
          <a:bodyPr/>
          <a:lstStyle/>
          <a:p>
            <a:fld id="{C67AC522-0FB8-4CA8-99FC-732AC9692494}" type="slidenum">
              <a:rPr lang="en-US" smtClean="0"/>
              <a:t>6</a:t>
            </a:fld>
            <a:endParaRPr lang="en-US"/>
          </a:p>
        </p:txBody>
      </p:sp>
    </p:spTree>
    <p:extLst>
      <p:ext uri="{BB962C8B-B14F-4D97-AF65-F5344CB8AC3E}">
        <p14:creationId xmlns:p14="http://schemas.microsoft.com/office/powerpoint/2010/main" val="2852274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the fill station location is available on the Town’s website</a:t>
            </a:r>
          </a:p>
        </p:txBody>
      </p:sp>
      <p:sp>
        <p:nvSpPr>
          <p:cNvPr id="4" name="Slide Number Placeholder 3"/>
          <p:cNvSpPr>
            <a:spLocks noGrp="1"/>
          </p:cNvSpPr>
          <p:nvPr>
            <p:ph type="sldNum" sz="quarter" idx="5"/>
          </p:nvPr>
        </p:nvSpPr>
        <p:spPr/>
        <p:txBody>
          <a:bodyPr/>
          <a:lstStyle/>
          <a:p>
            <a:fld id="{C67AC522-0FB8-4CA8-99FC-732AC9692494}" type="slidenum">
              <a:rPr lang="en-US" smtClean="0"/>
              <a:t>7</a:t>
            </a:fld>
            <a:endParaRPr lang="en-US" dirty="0"/>
          </a:p>
        </p:txBody>
      </p:sp>
    </p:spTree>
    <p:extLst>
      <p:ext uri="{BB962C8B-B14F-4D97-AF65-F5344CB8AC3E}">
        <p14:creationId xmlns:p14="http://schemas.microsoft.com/office/powerpoint/2010/main" val="1947290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Town accepts a variety of sizes and types for hauling containers. The main requirement is that the container must be sealable, and your vehicle should be suitable for hauling the size container you are using. For example, the tote on the upper corner of the slide is about 300 gallons. You wouldn’t be able to haul a tote that size strapped to the top of your sedan!</a:t>
            </a:r>
          </a:p>
        </p:txBody>
      </p:sp>
      <p:sp>
        <p:nvSpPr>
          <p:cNvPr id="4" name="Slide Number Placeholder 3"/>
          <p:cNvSpPr>
            <a:spLocks noGrp="1"/>
          </p:cNvSpPr>
          <p:nvPr>
            <p:ph type="sldNum" sz="quarter" idx="5"/>
          </p:nvPr>
        </p:nvSpPr>
        <p:spPr/>
        <p:txBody>
          <a:bodyPr/>
          <a:lstStyle/>
          <a:p>
            <a:fld id="{C67AC522-0FB8-4CA8-99FC-732AC9692494}" type="slidenum">
              <a:rPr lang="en-US" smtClean="0"/>
              <a:t>8</a:t>
            </a:fld>
            <a:endParaRPr lang="en-US" dirty="0"/>
          </a:p>
        </p:txBody>
      </p:sp>
    </p:spTree>
    <p:extLst>
      <p:ext uri="{BB962C8B-B14F-4D97-AF65-F5344CB8AC3E}">
        <p14:creationId xmlns:p14="http://schemas.microsoft.com/office/powerpoint/2010/main" val="341522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containers used to store or transport recycled water must be clearly labelled with the message “Recycled Water: Do not drink”</a:t>
            </a:r>
          </a:p>
        </p:txBody>
      </p:sp>
      <p:sp>
        <p:nvSpPr>
          <p:cNvPr id="4" name="Slide Number Placeholder 3"/>
          <p:cNvSpPr>
            <a:spLocks noGrp="1"/>
          </p:cNvSpPr>
          <p:nvPr>
            <p:ph type="sldNum" sz="quarter" idx="5"/>
          </p:nvPr>
        </p:nvSpPr>
        <p:spPr/>
        <p:txBody>
          <a:bodyPr/>
          <a:lstStyle/>
          <a:p>
            <a:fld id="{C67AC522-0FB8-4CA8-99FC-732AC9692494}" type="slidenum">
              <a:rPr lang="en-US" smtClean="0"/>
              <a:t>9</a:t>
            </a:fld>
            <a:endParaRPr lang="en-US" dirty="0"/>
          </a:p>
        </p:txBody>
      </p:sp>
    </p:spTree>
    <p:extLst>
      <p:ext uri="{BB962C8B-B14F-4D97-AF65-F5344CB8AC3E}">
        <p14:creationId xmlns:p14="http://schemas.microsoft.com/office/powerpoint/2010/main" val="116978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C34400-E0D7-482A-A15B-F584956D5196}"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709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C34400-E0D7-482A-A15B-F584956D5196}" type="slidenum">
              <a:rPr lang="en-US" smtClean="0"/>
              <a:t>‹#›</a:t>
            </a:fld>
            <a:endParaRPr lang="en-US" dirty="0"/>
          </a:p>
        </p:txBody>
      </p:sp>
    </p:spTree>
    <p:extLst>
      <p:ext uri="{BB962C8B-B14F-4D97-AF65-F5344CB8AC3E}">
        <p14:creationId xmlns:p14="http://schemas.microsoft.com/office/powerpoint/2010/main" val="6010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C34400-E0D7-482A-A15B-F584956D5196}" type="slidenum">
              <a:rPr lang="en-US" smtClean="0"/>
              <a:t>‹#›</a:t>
            </a:fld>
            <a:endParaRPr lang="en-US" dirty="0"/>
          </a:p>
        </p:txBody>
      </p:sp>
    </p:spTree>
    <p:extLst>
      <p:ext uri="{BB962C8B-B14F-4D97-AF65-F5344CB8AC3E}">
        <p14:creationId xmlns:p14="http://schemas.microsoft.com/office/powerpoint/2010/main" val="282884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C34400-E0D7-482A-A15B-F584956D5196}" type="slidenum">
              <a:rPr lang="en-US" smtClean="0"/>
              <a:t>‹#›</a:t>
            </a:fld>
            <a:endParaRPr lang="en-US" dirty="0"/>
          </a:p>
        </p:txBody>
      </p:sp>
    </p:spTree>
    <p:extLst>
      <p:ext uri="{BB962C8B-B14F-4D97-AF65-F5344CB8AC3E}">
        <p14:creationId xmlns:p14="http://schemas.microsoft.com/office/powerpoint/2010/main" val="3465550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C34400-E0D7-482A-A15B-F584956D5196}"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05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C34400-E0D7-482A-A15B-F584956D5196}" type="slidenum">
              <a:rPr lang="en-US" smtClean="0"/>
              <a:t>‹#›</a:t>
            </a:fld>
            <a:endParaRPr lang="en-US" dirty="0"/>
          </a:p>
        </p:txBody>
      </p:sp>
    </p:spTree>
    <p:extLst>
      <p:ext uri="{BB962C8B-B14F-4D97-AF65-F5344CB8AC3E}">
        <p14:creationId xmlns:p14="http://schemas.microsoft.com/office/powerpoint/2010/main" val="45592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C34400-E0D7-482A-A15B-F584956D5196}" type="slidenum">
              <a:rPr lang="en-US" smtClean="0"/>
              <a:t>‹#›</a:t>
            </a:fld>
            <a:endParaRPr lang="en-US" dirty="0"/>
          </a:p>
        </p:txBody>
      </p:sp>
    </p:spTree>
    <p:extLst>
      <p:ext uri="{BB962C8B-B14F-4D97-AF65-F5344CB8AC3E}">
        <p14:creationId xmlns:p14="http://schemas.microsoft.com/office/powerpoint/2010/main" val="469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C34400-E0D7-482A-A15B-F584956D5196}" type="slidenum">
              <a:rPr lang="en-US" smtClean="0"/>
              <a:t>‹#›</a:t>
            </a:fld>
            <a:endParaRPr lang="en-US" dirty="0"/>
          </a:p>
        </p:txBody>
      </p:sp>
    </p:spTree>
    <p:extLst>
      <p:ext uri="{BB962C8B-B14F-4D97-AF65-F5344CB8AC3E}">
        <p14:creationId xmlns:p14="http://schemas.microsoft.com/office/powerpoint/2010/main" val="181988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52C34400-E0D7-482A-A15B-F584956D5196}" type="slidenum">
              <a:rPr lang="en-US" smtClean="0"/>
              <a:t>‹#›</a:t>
            </a:fld>
            <a:endParaRPr lang="en-US" dirty="0"/>
          </a:p>
        </p:txBody>
      </p:sp>
    </p:spTree>
    <p:extLst>
      <p:ext uri="{BB962C8B-B14F-4D97-AF65-F5344CB8AC3E}">
        <p14:creationId xmlns:p14="http://schemas.microsoft.com/office/powerpoint/2010/main" val="103625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0ED4A82-1F68-4D09-99A0-2727D3E37A5F}" type="datetimeFigureOut">
              <a:rPr lang="en-US" smtClean="0"/>
              <a:t>8/5/2022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2C34400-E0D7-482A-A15B-F584956D5196}" type="slidenum">
              <a:rPr lang="en-US" smtClean="0"/>
              <a:t>‹#›</a:t>
            </a:fld>
            <a:endParaRPr lang="en-US" dirty="0"/>
          </a:p>
        </p:txBody>
      </p:sp>
    </p:spTree>
    <p:extLst>
      <p:ext uri="{BB962C8B-B14F-4D97-AF65-F5344CB8AC3E}">
        <p14:creationId xmlns:p14="http://schemas.microsoft.com/office/powerpoint/2010/main" val="233157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ED4A82-1F68-4D09-99A0-2727D3E37A5F}" type="datetimeFigureOut">
              <a:rPr lang="en-US" smtClean="0"/>
              <a:t>8/5/2022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C34400-E0D7-482A-A15B-F584956D5196}" type="slidenum">
              <a:rPr lang="en-US" smtClean="0"/>
              <a:t>‹#›</a:t>
            </a:fld>
            <a:endParaRPr lang="en-US" dirty="0"/>
          </a:p>
        </p:txBody>
      </p:sp>
    </p:spTree>
    <p:extLst>
      <p:ext uri="{BB962C8B-B14F-4D97-AF65-F5344CB8AC3E}">
        <p14:creationId xmlns:p14="http://schemas.microsoft.com/office/powerpoint/2010/main" val="4005702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0ED4A82-1F68-4D09-99A0-2727D3E37A5F}" type="datetimeFigureOut">
              <a:rPr lang="en-US" smtClean="0"/>
              <a:t>8/5/2022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2C34400-E0D7-482A-A15B-F584956D5196}"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07414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www.townofwindsor.com/recycledwate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townofwindsor.com/recycledwate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31D3F-49E2-44DF-8B7F-2C0BAB0AF1FA}"/>
              </a:ext>
            </a:extLst>
          </p:cNvPr>
          <p:cNvSpPr>
            <a:spLocks noGrp="1"/>
          </p:cNvSpPr>
          <p:nvPr>
            <p:ph type="ctrTitle"/>
          </p:nvPr>
        </p:nvSpPr>
        <p:spPr>
          <a:xfrm>
            <a:off x="662740" y="451381"/>
            <a:ext cx="10863470" cy="4066540"/>
          </a:xfrm>
        </p:spPr>
        <p:txBody>
          <a:bodyPr anchor="b">
            <a:normAutofit/>
          </a:bodyPr>
          <a:lstStyle/>
          <a:p>
            <a:pPr algn="l"/>
            <a:r>
              <a:rPr lang="en-US" sz="6600" dirty="0"/>
              <a:t>Windsor Water District</a:t>
            </a:r>
            <a:br>
              <a:rPr lang="en-US" sz="6600" dirty="0"/>
            </a:br>
            <a:r>
              <a:rPr lang="en-US" sz="6600" dirty="0"/>
              <a:t>NEW Recycled Water Fill Station</a:t>
            </a:r>
          </a:p>
        </p:txBody>
      </p:sp>
      <p:sp>
        <p:nvSpPr>
          <p:cNvPr id="3" name="Subtitle 2">
            <a:extLst>
              <a:ext uri="{FF2B5EF4-FFF2-40B4-BE49-F238E27FC236}">
                <a16:creationId xmlns:a16="http://schemas.microsoft.com/office/drawing/2014/main" id="{14BD639F-F572-4391-BF15-AE4140C7EA32}"/>
              </a:ext>
            </a:extLst>
          </p:cNvPr>
          <p:cNvSpPr>
            <a:spLocks noGrp="1"/>
          </p:cNvSpPr>
          <p:nvPr>
            <p:ph type="subTitle" idx="1"/>
          </p:nvPr>
        </p:nvSpPr>
        <p:spPr>
          <a:xfrm>
            <a:off x="838199" y="4983276"/>
            <a:ext cx="10512552" cy="1126680"/>
          </a:xfrm>
        </p:spPr>
        <p:txBody>
          <a:bodyPr>
            <a:normAutofit fontScale="85000" lnSpcReduction="20000"/>
          </a:bodyPr>
          <a:lstStyle/>
          <a:p>
            <a:pPr algn="l"/>
            <a:r>
              <a:rPr lang="en-US" dirty="0"/>
              <a:t>Veronica Siwy</a:t>
            </a:r>
          </a:p>
          <a:p>
            <a:pPr algn="l"/>
            <a:r>
              <a:rPr lang="en-US" dirty="0"/>
              <a:t>Deputy Director of Water &amp; Environmental Management</a:t>
            </a:r>
          </a:p>
          <a:p>
            <a:pPr algn="l"/>
            <a:r>
              <a:rPr lang="en-US" dirty="0"/>
              <a:t>Town of Windsor</a:t>
            </a:r>
          </a:p>
        </p:txBody>
      </p:sp>
    </p:spTree>
    <p:extLst>
      <p:ext uri="{BB962C8B-B14F-4D97-AF65-F5344CB8AC3E}">
        <p14:creationId xmlns:p14="http://schemas.microsoft.com/office/powerpoint/2010/main" val="33054693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1A7F-1FF7-0416-EBAB-E592BDF2C70D}"/>
              </a:ext>
            </a:extLst>
          </p:cNvPr>
          <p:cNvSpPr>
            <a:spLocks noGrp="1"/>
          </p:cNvSpPr>
          <p:nvPr>
            <p:ph type="title"/>
          </p:nvPr>
        </p:nvSpPr>
        <p:spPr>
          <a:xfrm>
            <a:off x="1097280" y="286603"/>
            <a:ext cx="10058400" cy="1450757"/>
          </a:xfrm>
        </p:spPr>
        <p:txBody>
          <a:bodyPr>
            <a:normAutofit/>
          </a:bodyPr>
          <a:lstStyle/>
          <a:p>
            <a:r>
              <a:rPr lang="en-US" dirty="0"/>
              <a:t>Recycled Water is </a:t>
            </a:r>
            <a:r>
              <a:rPr lang="en-US" u="sng" dirty="0">
                <a:solidFill>
                  <a:srgbClr val="FF0000"/>
                </a:solidFill>
              </a:rPr>
              <a:t>NOT</a:t>
            </a:r>
            <a:r>
              <a:rPr lang="en-US" dirty="0"/>
              <a:t> Suitable For:</a:t>
            </a:r>
          </a:p>
        </p:txBody>
      </p:sp>
      <p:pic>
        <p:nvPicPr>
          <p:cNvPr id="15" name="Picture 14" descr="A sign that shows that recycled water is not for drinking. ">
            <a:extLst>
              <a:ext uri="{FF2B5EF4-FFF2-40B4-BE49-F238E27FC236}">
                <a16:creationId xmlns:a16="http://schemas.microsoft.com/office/drawing/2014/main" id="{58D61ADA-B5AA-B7B6-AFD7-66EEF4D9CF80}"/>
              </a:ext>
            </a:extLst>
          </p:cNvPr>
          <p:cNvPicPr>
            <a:picLocks noChangeAspect="1"/>
          </p:cNvPicPr>
          <p:nvPr/>
        </p:nvPicPr>
        <p:blipFill>
          <a:blip r:embed="rId3"/>
          <a:stretch>
            <a:fillRect/>
          </a:stretch>
        </p:blipFill>
        <p:spPr>
          <a:xfrm>
            <a:off x="1076432" y="2897419"/>
            <a:ext cx="3094997" cy="1508810"/>
          </a:xfrm>
          <a:prstGeom prst="rect">
            <a:avLst/>
          </a:prstGeom>
        </p:spPr>
      </p:pic>
      <p:graphicFrame>
        <p:nvGraphicFramePr>
          <p:cNvPr id="44" name="Content Placeholder 2">
            <a:extLst>
              <a:ext uri="{FF2B5EF4-FFF2-40B4-BE49-F238E27FC236}">
                <a16:creationId xmlns:a16="http://schemas.microsoft.com/office/drawing/2014/main" id="{74013800-E445-281A-1E91-D4B6691BB74B}"/>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09822271"/>
              </p:ext>
            </p:extLst>
          </p:nvPr>
        </p:nvGraphicFramePr>
        <p:xfrm>
          <a:off x="4639733" y="1845734"/>
          <a:ext cx="6515947"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44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6"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F37B4B0-8BA9-E89E-F2E4-9578AC6F67C8}"/>
              </a:ext>
            </a:extLst>
          </p:cNvPr>
          <p:cNvSpPr>
            <a:spLocks noGrp="1"/>
          </p:cNvSpPr>
          <p:nvPr>
            <p:ph type="title"/>
          </p:nvPr>
        </p:nvSpPr>
        <p:spPr>
          <a:xfrm>
            <a:off x="492370" y="605896"/>
            <a:ext cx="3084844" cy="5646208"/>
          </a:xfrm>
        </p:spPr>
        <p:txBody>
          <a:bodyPr anchor="ctr">
            <a:normAutofit/>
          </a:bodyPr>
          <a:lstStyle/>
          <a:p>
            <a:r>
              <a:rPr lang="en-US" sz="4400" dirty="0">
                <a:solidFill>
                  <a:srgbClr val="FFFFFF"/>
                </a:solidFill>
              </a:rPr>
              <a:t>Watering Guidelines</a:t>
            </a:r>
          </a:p>
        </p:txBody>
      </p:sp>
      <p:sp>
        <p:nvSpPr>
          <p:cNvPr id="27"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Content Placeholder 2">
            <a:extLst>
              <a:ext uri="{FF2B5EF4-FFF2-40B4-BE49-F238E27FC236}">
                <a16:creationId xmlns:a16="http://schemas.microsoft.com/office/drawing/2014/main" id="{BD88DA53-0017-807C-E4A0-5F17A1EEFB85}"/>
              </a:ext>
            </a:extLst>
          </p:cNvPr>
          <p:cNvSpPr>
            <a:spLocks noGrp="1"/>
          </p:cNvSpPr>
          <p:nvPr>
            <p:ph idx="1"/>
          </p:nvPr>
        </p:nvSpPr>
        <p:spPr>
          <a:xfrm>
            <a:off x="4742016" y="605896"/>
            <a:ext cx="6413663" cy="5646208"/>
          </a:xfrm>
        </p:spPr>
        <p:txBody>
          <a:bodyPr anchor="ctr">
            <a:normAutofit/>
          </a:bodyPr>
          <a:lstStyle/>
          <a:p>
            <a:r>
              <a:rPr lang="en-US" dirty="0"/>
              <a:t>- Use hand-watering methods (hose, buckets, watering cans, etc.) or above ground, hose connections to drip systems or sprinklers</a:t>
            </a:r>
          </a:p>
          <a:p>
            <a:r>
              <a:rPr lang="en-US" dirty="0"/>
              <a:t>- Watering is not allowed before, during or immediately following rain events</a:t>
            </a:r>
          </a:p>
          <a:p>
            <a:r>
              <a:rPr lang="en-US" dirty="0"/>
              <a:t>- Watering is not allowed when the soil is already very wet</a:t>
            </a:r>
          </a:p>
          <a:p>
            <a:r>
              <a:rPr lang="en-US" dirty="0"/>
              <a:t>- Make sure recycled water soaks into the soil and does not pond</a:t>
            </a:r>
          </a:p>
          <a:p>
            <a:r>
              <a:rPr lang="en-US" dirty="0"/>
              <a:t>- Make sure recycled water is not leaving the yard in runoff or overspray</a:t>
            </a:r>
          </a:p>
          <a:p>
            <a:r>
              <a:rPr lang="en-US" dirty="0"/>
              <a:t>- Recycled water must not enter street gutters, storm drains or creeks</a:t>
            </a:r>
          </a:p>
          <a:p>
            <a:r>
              <a:rPr lang="en-US" dirty="0"/>
              <a:t>- Recycled water has a higher nitrogen content than potable water, so fertilizer should be minimized or avoided</a:t>
            </a:r>
          </a:p>
        </p:txBody>
      </p:sp>
    </p:spTree>
    <p:extLst>
      <p:ext uri="{BB962C8B-B14F-4D97-AF65-F5344CB8AC3E}">
        <p14:creationId xmlns:p14="http://schemas.microsoft.com/office/powerpoint/2010/main" val="162087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4">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39BE0C-AA64-3FB9-A353-F2A50A06A1E3}"/>
              </a:ext>
            </a:extLst>
          </p:cNvPr>
          <p:cNvSpPr>
            <a:spLocks noGrp="1"/>
          </p:cNvSpPr>
          <p:nvPr>
            <p:ph type="title"/>
          </p:nvPr>
        </p:nvSpPr>
        <p:spPr>
          <a:xfrm>
            <a:off x="4974771" y="634946"/>
            <a:ext cx="6574972" cy="1450757"/>
          </a:xfrm>
        </p:spPr>
        <p:txBody>
          <a:bodyPr>
            <a:normAutofit/>
          </a:bodyPr>
          <a:lstStyle/>
          <a:p>
            <a:r>
              <a:rPr lang="en-US"/>
              <a:t>Health &amp; Safety Guidelines</a:t>
            </a:r>
          </a:p>
        </p:txBody>
      </p:sp>
      <p:pic>
        <p:nvPicPr>
          <p:cNvPr id="5" name="Picture 4" descr="Handwashing with soap">
            <a:extLst>
              <a:ext uri="{FF2B5EF4-FFF2-40B4-BE49-F238E27FC236}">
                <a16:creationId xmlns:a16="http://schemas.microsoft.com/office/drawing/2014/main" id="{2A53B615-2AB5-A433-EA45-920151C9245E}"/>
              </a:ext>
            </a:extLst>
          </p:cNvPr>
          <p:cNvPicPr>
            <a:picLocks noChangeAspect="1"/>
          </p:cNvPicPr>
          <p:nvPr/>
        </p:nvPicPr>
        <p:blipFill rotWithShape="1">
          <a:blip r:embed="rId2">
            <a:extLst>
              <a:ext uri="{28A0092B-C50C-407E-A947-70E740481C1C}">
                <a14:useLocalDpi xmlns:a14="http://schemas.microsoft.com/office/drawing/2010/main" val="0"/>
              </a:ext>
            </a:extLst>
          </a:blip>
          <a:srcRect l="14511" r="35231" b="-1"/>
          <a:stretch/>
        </p:blipFill>
        <p:spPr>
          <a:xfrm>
            <a:off x="633999" y="640081"/>
            <a:ext cx="4001315" cy="5314406"/>
          </a:xfrm>
          <a:prstGeom prst="rect">
            <a:avLst/>
          </a:prstGeom>
        </p:spPr>
      </p:pic>
      <p:cxnSp>
        <p:nvCxnSpPr>
          <p:cNvPr id="45" name="Straight Connector 36">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342192-C929-2D94-6BF9-CC4FA4289152}"/>
              </a:ext>
            </a:extLst>
          </p:cNvPr>
          <p:cNvSpPr>
            <a:spLocks noGrp="1"/>
          </p:cNvSpPr>
          <p:nvPr>
            <p:ph idx="1"/>
          </p:nvPr>
        </p:nvSpPr>
        <p:spPr>
          <a:xfrm>
            <a:off x="4974769" y="2198914"/>
            <a:ext cx="6574973" cy="3670180"/>
          </a:xfrm>
        </p:spPr>
        <p:txBody>
          <a:bodyPr>
            <a:normAutofit/>
          </a:bodyPr>
          <a:lstStyle/>
          <a:p>
            <a:r>
              <a:rPr lang="en-US" sz="1700" dirty="0"/>
              <a:t>Do </a:t>
            </a:r>
            <a:r>
              <a:rPr lang="en-US" sz="1700" b="1" u="sng" dirty="0"/>
              <a:t>not</a:t>
            </a:r>
            <a:r>
              <a:rPr lang="en-US" sz="1700" dirty="0"/>
              <a:t> drink recycled water or use it for food preparation</a:t>
            </a:r>
          </a:p>
          <a:p>
            <a:r>
              <a:rPr lang="en-US" sz="1700" dirty="0"/>
              <a:t>Apply hand sanitizer or wash hands with soap and domestic drinking water after working with recycled water, especially before eating or smoking</a:t>
            </a:r>
          </a:p>
          <a:p>
            <a:r>
              <a:rPr lang="en-US" sz="1700" dirty="0"/>
              <a:t>Recycled water can be used to water fruits and vegetables, however, remember to wash fruits and vegetables with potable water prior to eating or cooking</a:t>
            </a:r>
          </a:p>
          <a:p>
            <a:r>
              <a:rPr lang="en-US" sz="1700" dirty="0"/>
              <a:t>All equipment (hoses, etc.) and storage containers that come into contact with recycled water shall be dedicated for use </a:t>
            </a:r>
            <a:r>
              <a:rPr lang="en-US" sz="1700" u="sng" dirty="0"/>
              <a:t>only</a:t>
            </a:r>
            <a:r>
              <a:rPr lang="en-US" sz="1700" dirty="0"/>
              <a:t> with recycled water</a:t>
            </a:r>
          </a:p>
          <a:p>
            <a:r>
              <a:rPr lang="en-US" sz="1700" dirty="0"/>
              <a:t>Prevent spraying of recycled water onto drinking water fixtures or food handling areas</a:t>
            </a:r>
          </a:p>
        </p:txBody>
      </p:sp>
      <p:sp>
        <p:nvSpPr>
          <p:cNvPr id="46" name="Rectangle 38">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0">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0377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up of some flowers, grass and a recycled water graphic. ">
            <a:extLst>
              <a:ext uri="{FF2B5EF4-FFF2-40B4-BE49-F238E27FC236}">
                <a16:creationId xmlns:a16="http://schemas.microsoft.com/office/drawing/2014/main" id="{89C5080A-80A1-0CCF-5000-377F8F760E1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8649" b="19682"/>
          <a:stretch/>
        </p:blipFill>
        <p:spPr>
          <a:xfrm>
            <a:off x="-32" y="10"/>
            <a:ext cx="12192031" cy="4915066"/>
          </a:xfrm>
          <a:prstGeom prst="rect">
            <a:avLst/>
          </a:prstGeom>
        </p:spPr>
      </p:pic>
      <p:sp>
        <p:nvSpPr>
          <p:cNvPr id="18" name="Rectangle 17">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5">
            <a:extLst>
              <a:ext uri="{FF2B5EF4-FFF2-40B4-BE49-F238E27FC236}">
                <a16:creationId xmlns:a16="http://schemas.microsoft.com/office/drawing/2014/main" id="{D12A3AF7-A551-90CF-5D5C-4FA1BB023071}"/>
              </a:ext>
            </a:extLst>
          </p:cNvPr>
          <p:cNvSpPr>
            <a:spLocks noGrp="1"/>
          </p:cNvSpPr>
          <p:nvPr>
            <p:ph type="title"/>
          </p:nvPr>
        </p:nvSpPr>
        <p:spPr>
          <a:xfrm>
            <a:off x="101600" y="5885766"/>
            <a:ext cx="11976100" cy="822960"/>
          </a:xfrm>
        </p:spPr>
        <p:txBody>
          <a:bodyPr vert="horz" lIns="91440" tIns="45720" rIns="91440" bIns="45720" rtlCol="0" anchor="b">
            <a:normAutofit fontScale="90000"/>
          </a:bodyPr>
          <a:lstStyle/>
          <a:p>
            <a:pPr algn="ctr"/>
            <a:r>
              <a:rPr lang="en-US" sz="3600" dirty="0">
                <a:solidFill>
                  <a:srgbClr val="FFFFFF"/>
                </a:solidFill>
              </a:rPr>
              <a:t>Veronica Siwy, Deputy Director of Water &amp; Environmental Management</a:t>
            </a:r>
            <a:br>
              <a:rPr lang="en-US" sz="3600" dirty="0">
                <a:solidFill>
                  <a:srgbClr val="FFFFFF"/>
                </a:solidFill>
              </a:rPr>
            </a:br>
            <a:r>
              <a:rPr lang="en-US" sz="3600" dirty="0">
                <a:solidFill>
                  <a:schemeClr val="bg1"/>
                </a:solidFill>
              </a:rPr>
              <a:t>vsiwy@townofwindsor.com or 707-838-1218</a:t>
            </a:r>
            <a:br>
              <a:rPr lang="en-US" sz="3600" u="sng" dirty="0">
                <a:solidFill>
                  <a:schemeClr val="bg1"/>
                </a:solidFill>
              </a:rPr>
            </a:br>
            <a:r>
              <a:rPr lang="en-US" sz="3600" u="sng" dirty="0">
                <a:solidFill>
                  <a:schemeClr val="bg1"/>
                </a:solidFill>
                <a:hlinkClick r:id="rId4">
                  <a:extLst>
                    <a:ext uri="{A12FA001-AC4F-418D-AE19-62706E023703}">
                      <ahyp:hlinkClr xmlns:ahyp="http://schemas.microsoft.com/office/drawing/2018/hyperlinkcolor" val="tx"/>
                    </a:ext>
                  </a:extLst>
                </a:hlinkClick>
              </a:rPr>
              <a:t>www.townofwindsor.com/recycledwater</a:t>
            </a:r>
            <a:r>
              <a:rPr lang="en-US" sz="3600" u="sng" dirty="0">
                <a:solidFill>
                  <a:schemeClr val="bg1"/>
                </a:solidFill>
              </a:rPr>
              <a:t> </a:t>
            </a:r>
          </a:p>
        </p:txBody>
      </p:sp>
      <p:sp>
        <p:nvSpPr>
          <p:cNvPr id="20" name="Rectangle 19">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19327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7" descr="Town of Windsor&#10;">
            <a:extLst>
              <a:ext uri="{FF2B5EF4-FFF2-40B4-BE49-F238E27FC236}">
                <a16:creationId xmlns:a16="http://schemas.microsoft.com/office/drawing/2014/main" id="{59F3A764-0273-49F5-9C4B-DAE9F7B8D24B}"/>
              </a:ext>
            </a:extLst>
          </p:cNvPr>
          <p:cNvPicPr>
            <a:picLocks noGrp="1" noChangeAspect="1"/>
          </p:cNvPicPr>
          <p:nvPr>
            <p:ph type="pic" idx="4294967295"/>
          </p:nvPr>
        </p:nvPicPr>
        <p:blipFill rotWithShape="1">
          <a:blip r:embed="rId3">
            <a:extLst>
              <a:ext uri="{28A0092B-C50C-407E-A947-70E740481C1C}">
                <a14:useLocalDpi xmlns:a14="http://schemas.microsoft.com/office/drawing/2010/main" val="0"/>
              </a:ext>
            </a:extLst>
          </a:blip>
          <a:srcRect r="444"/>
          <a:stretch/>
        </p:blipFill>
        <p:spPr>
          <a:xfrm>
            <a:off x="0" y="0"/>
            <a:ext cx="12192000" cy="6858000"/>
          </a:xfrm>
          <a:prstGeom prst="rect">
            <a:avLst/>
          </a:prstGeom>
        </p:spPr>
      </p:pic>
    </p:spTree>
    <p:extLst>
      <p:ext uri="{BB962C8B-B14F-4D97-AF65-F5344CB8AC3E}">
        <p14:creationId xmlns:p14="http://schemas.microsoft.com/office/powerpoint/2010/main" val="2830869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28C49D-4C62-F11D-F208-8A45C34CA4B0}"/>
              </a:ext>
            </a:extLst>
          </p:cNvPr>
          <p:cNvSpPr>
            <a:spLocks noGrp="1"/>
          </p:cNvSpPr>
          <p:nvPr>
            <p:ph type="title"/>
          </p:nvPr>
        </p:nvSpPr>
        <p:spPr>
          <a:xfrm>
            <a:off x="492370" y="516835"/>
            <a:ext cx="3084844" cy="5772840"/>
          </a:xfrm>
        </p:spPr>
        <p:txBody>
          <a:bodyPr anchor="ctr">
            <a:normAutofit/>
          </a:bodyPr>
          <a:lstStyle/>
          <a:p>
            <a:r>
              <a:rPr lang="en-US" sz="4400" dirty="0">
                <a:solidFill>
                  <a:srgbClr val="FFFFFF"/>
                </a:solidFill>
              </a:rPr>
              <a:t>Recycled Water </a:t>
            </a:r>
            <a:br>
              <a:rPr lang="en-US" sz="4400" dirty="0">
                <a:solidFill>
                  <a:srgbClr val="FFFFFF"/>
                </a:solidFill>
              </a:rPr>
            </a:br>
            <a:r>
              <a:rPr lang="en-US" sz="4400" dirty="0">
                <a:solidFill>
                  <a:srgbClr val="FFFFFF"/>
                </a:solidFill>
              </a:rPr>
              <a:t>FAQs</a:t>
            </a:r>
          </a:p>
        </p:txBody>
      </p:sp>
      <p:sp>
        <p:nvSpPr>
          <p:cNvPr id="14" name="Rectangle 13">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3">
            <a:extLst>
              <a:ext uri="{FF2B5EF4-FFF2-40B4-BE49-F238E27FC236}">
                <a16:creationId xmlns:a16="http://schemas.microsoft.com/office/drawing/2014/main" id="{F3465C39-1E72-82F9-8274-FB1AF1AC0B4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7496151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506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37">
            <a:extLst>
              <a:ext uri="{FF2B5EF4-FFF2-40B4-BE49-F238E27FC236}">
                <a16:creationId xmlns:a16="http://schemas.microsoft.com/office/drawing/2014/main" id="{9980711D-7BB2-47AD-B02B-F49B98A5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Rectangle 39">
            <a:extLst>
              <a:ext uri="{FF2B5EF4-FFF2-40B4-BE49-F238E27FC236}">
                <a16:creationId xmlns:a16="http://schemas.microsoft.com/office/drawing/2014/main" id="{5EAB01D9-5A57-4805-ADAA-FA439B01D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41">
            <a:extLst>
              <a:ext uri="{FF2B5EF4-FFF2-40B4-BE49-F238E27FC236}">
                <a16:creationId xmlns:a16="http://schemas.microsoft.com/office/drawing/2014/main" id="{C2D75788-8553-4E8F-B12B-317E982A8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4" name="Rectangle 43">
            <a:extLst>
              <a:ext uri="{FF2B5EF4-FFF2-40B4-BE49-F238E27FC236}">
                <a16:creationId xmlns:a16="http://schemas.microsoft.com/office/drawing/2014/main" id="{048E3A17-F6AE-416E-B747-3B3230EB9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BF4DBB-CC63-47CF-81A4-9A499EE96E94}"/>
              </a:ext>
            </a:extLst>
          </p:cNvPr>
          <p:cNvSpPr>
            <a:spLocks noGrp="1"/>
          </p:cNvSpPr>
          <p:nvPr>
            <p:ph type="title"/>
          </p:nvPr>
        </p:nvSpPr>
        <p:spPr>
          <a:xfrm>
            <a:off x="7028093" y="639097"/>
            <a:ext cx="4579157" cy="3686015"/>
          </a:xfrm>
        </p:spPr>
        <p:txBody>
          <a:bodyPr vert="horz" lIns="91440" tIns="45720" rIns="91440" bIns="45720" rtlCol="0" anchor="b">
            <a:normAutofit/>
          </a:bodyPr>
          <a:lstStyle/>
          <a:p>
            <a:r>
              <a:rPr lang="en-US" sz="7200" dirty="0">
                <a:solidFill>
                  <a:schemeClr val="tx1">
                    <a:lumMod val="85000"/>
                    <a:lumOff val="15000"/>
                  </a:schemeClr>
                </a:solidFill>
              </a:rPr>
              <a:t>Windsor and Drought</a:t>
            </a:r>
          </a:p>
        </p:txBody>
      </p:sp>
      <p:sp>
        <p:nvSpPr>
          <p:cNvPr id="75" name="Rectangle 45">
            <a:extLst>
              <a:ext uri="{FF2B5EF4-FFF2-40B4-BE49-F238E27FC236}">
                <a16:creationId xmlns:a16="http://schemas.microsoft.com/office/drawing/2014/main" id="{D7F43A82-5A9E-4517-BE95-3A62B4518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47">
            <a:extLst>
              <a:ext uri="{FF2B5EF4-FFF2-40B4-BE49-F238E27FC236}">
                <a16:creationId xmlns:a16="http://schemas.microsoft.com/office/drawing/2014/main" id="{E9A44971-A0B9-4C52-B709-BB0805D8A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Water">
            <a:extLst>
              <a:ext uri="{FF2B5EF4-FFF2-40B4-BE49-F238E27FC236}">
                <a16:creationId xmlns:a16="http://schemas.microsoft.com/office/drawing/2014/main" id="{56F45F36-50A3-43E1-FE0F-A8EACB1DC0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336" y="633502"/>
            <a:ext cx="2784700" cy="2784700"/>
          </a:xfrm>
          <a:prstGeom prst="rect">
            <a:avLst/>
          </a:prstGeom>
        </p:spPr>
      </p:pic>
      <p:sp>
        <p:nvSpPr>
          <p:cNvPr id="77" name="Rectangle 49">
            <a:extLst>
              <a:ext uri="{FF2B5EF4-FFF2-40B4-BE49-F238E27FC236}">
                <a16:creationId xmlns:a16="http://schemas.microsoft.com/office/drawing/2014/main" id="{73E61E89-4A20-4A47-A257-325295171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334094"/>
            <a:ext cx="2567411" cy="1942889"/>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A graphic of a gray water plumbing system">
            <a:extLst>
              <a:ext uri="{FF2B5EF4-FFF2-40B4-BE49-F238E27FC236}">
                <a16:creationId xmlns:a16="http://schemas.microsoft.com/office/drawing/2014/main" id="{307BDBDD-2DC2-1C1E-3737-75ADAA125D8B}"/>
              </a:ext>
            </a:extLst>
          </p:cNvPr>
          <p:cNvPicPr>
            <a:picLocks noChangeAspect="1"/>
          </p:cNvPicPr>
          <p:nvPr/>
        </p:nvPicPr>
        <p:blipFill>
          <a:blip r:embed="rId5"/>
          <a:stretch>
            <a:fillRect/>
          </a:stretch>
        </p:blipFill>
        <p:spPr>
          <a:xfrm>
            <a:off x="3679587" y="473901"/>
            <a:ext cx="2265411" cy="1670741"/>
          </a:xfrm>
          <a:prstGeom prst="rect">
            <a:avLst/>
          </a:prstGeom>
        </p:spPr>
      </p:pic>
      <p:sp>
        <p:nvSpPr>
          <p:cNvPr id="78" name="Rectangle 51">
            <a:extLst>
              <a:ext uri="{FF2B5EF4-FFF2-40B4-BE49-F238E27FC236}">
                <a16:creationId xmlns:a16="http://schemas.microsoft.com/office/drawing/2014/main" id="{3E5EE2D1-1E82-4E05-AD5E-0847C70F7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0601"/>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n electronic device used to help residents determine how much water they are using. ">
            <a:extLst>
              <a:ext uri="{FF2B5EF4-FFF2-40B4-BE49-F238E27FC236}">
                <a16:creationId xmlns:a16="http://schemas.microsoft.com/office/drawing/2014/main" id="{3E0EDC1D-4462-8A3F-6645-37042BE2D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587" y="4051704"/>
            <a:ext cx="2572199" cy="1781248"/>
          </a:xfrm>
          <a:prstGeom prst="rect">
            <a:avLst/>
          </a:prstGeom>
        </p:spPr>
      </p:pic>
      <p:sp>
        <p:nvSpPr>
          <p:cNvPr id="79" name="Rectangle 53">
            <a:extLst>
              <a:ext uri="{FF2B5EF4-FFF2-40B4-BE49-F238E27FC236}">
                <a16:creationId xmlns:a16="http://schemas.microsoft.com/office/drawing/2014/main" id="{C3A131B2-B3E3-4F36-88F5-213060138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Pamphlets on water wise gardening, and other equipment used to conserve water. ">
            <a:extLst>
              <a:ext uri="{FF2B5EF4-FFF2-40B4-BE49-F238E27FC236}">
                <a16:creationId xmlns:a16="http://schemas.microsoft.com/office/drawing/2014/main" id="{83461017-E049-BCC5-3B8D-4EE2F4AD8C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4752" y="2687342"/>
            <a:ext cx="2295082" cy="3060109"/>
          </a:xfrm>
          <a:prstGeom prst="rect">
            <a:avLst/>
          </a:prstGeom>
        </p:spPr>
      </p:pic>
      <p:cxnSp>
        <p:nvCxnSpPr>
          <p:cNvPr id="80" name="Straight Connector 55">
            <a:extLst>
              <a:ext uri="{FF2B5EF4-FFF2-40B4-BE49-F238E27FC236}">
                <a16:creationId xmlns:a16="http://schemas.microsoft.com/office/drawing/2014/main" id="{2FB3C7B8-0B72-4F57-84F6-4621B8DDF4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4702" y="4343400"/>
            <a:ext cx="39319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57">
            <a:extLst>
              <a:ext uri="{FF2B5EF4-FFF2-40B4-BE49-F238E27FC236}">
                <a16:creationId xmlns:a16="http://schemas.microsoft.com/office/drawing/2014/main" id="{6C50AC4F-1C37-467F-815F-E699C9516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59">
            <a:extLst>
              <a:ext uri="{FF2B5EF4-FFF2-40B4-BE49-F238E27FC236}">
                <a16:creationId xmlns:a16="http://schemas.microsoft.com/office/drawing/2014/main" id="{D984A1CD-F084-437C-A4ED-426E31582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9673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0C57A-A9FB-AC63-0DF2-3B604284DE0C}"/>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5100" dirty="0">
                <a:solidFill>
                  <a:schemeClr val="tx1">
                    <a:lumMod val="85000"/>
                    <a:lumOff val="15000"/>
                  </a:schemeClr>
                </a:solidFill>
              </a:rPr>
              <a:t>Windsor’s new Recycled Water Fill Station</a:t>
            </a:r>
          </a:p>
        </p:txBody>
      </p:sp>
      <p:pic>
        <p:nvPicPr>
          <p:cNvPr id="5" name="Content Placeholder 4" descr="A sign reading Recycled Water Fill Station, Town of Windsor. In the background are peoples' legs and a table with hoses and buckets.">
            <a:extLst>
              <a:ext uri="{FF2B5EF4-FFF2-40B4-BE49-F238E27FC236}">
                <a16:creationId xmlns:a16="http://schemas.microsoft.com/office/drawing/2014/main" id="{B8BC7503-0B22-89BA-8CDB-E9C980EE9E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670" y="640081"/>
            <a:ext cx="6738874" cy="5054156"/>
          </a:xfrm>
          <a:prstGeom prst="rect">
            <a:avLst/>
          </a:prstGeom>
        </p:spPr>
      </p:pic>
      <p:cxnSp>
        <p:nvCxnSpPr>
          <p:cNvPr id="18" name="Straight Connector 17">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17400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DD4285-DC18-6CA1-0108-1D836BE06D22}"/>
              </a:ext>
            </a:extLst>
          </p:cNvPr>
          <p:cNvSpPr>
            <a:spLocks noGrp="1"/>
          </p:cNvSpPr>
          <p:nvPr>
            <p:ph idx="1"/>
          </p:nvPr>
        </p:nvSpPr>
        <p:spPr>
          <a:xfrm>
            <a:off x="1097280" y="1219200"/>
            <a:ext cx="10058400" cy="4649894"/>
          </a:xfrm>
        </p:spPr>
        <p:txBody>
          <a:bodyPr>
            <a:normAutofit/>
          </a:bodyPr>
          <a:lstStyle/>
          <a:p>
            <a:r>
              <a:rPr lang="en-US" sz="4400" dirty="0"/>
              <a:t>How do I access recycled water?</a:t>
            </a:r>
          </a:p>
          <a:p>
            <a:r>
              <a:rPr lang="en-US" sz="4000" dirty="0"/>
              <a:t>Easy as 1, 2, 3!</a:t>
            </a:r>
          </a:p>
          <a:p>
            <a:r>
              <a:rPr lang="en-US" sz="2800" dirty="0"/>
              <a:t>Step 1: Complete a recycled water fill station application</a:t>
            </a:r>
          </a:p>
          <a:p>
            <a:r>
              <a:rPr lang="en-US" sz="2800" dirty="0"/>
              <a:t>Step 2: Review the Site Supervisor Training</a:t>
            </a:r>
          </a:p>
          <a:p>
            <a:r>
              <a:rPr lang="en-US" sz="2800" dirty="0"/>
              <a:t>Step 3: Complete a recycled water fill station self-certification form</a:t>
            </a:r>
          </a:p>
          <a:p>
            <a:r>
              <a:rPr lang="en-US" sz="2800" dirty="0">
                <a:hlinkClick r:id="rId3"/>
              </a:rPr>
              <a:t>www.townofwindsor.com/recycledwater</a:t>
            </a:r>
            <a:r>
              <a:rPr lang="en-US" sz="2800" dirty="0"/>
              <a:t> </a:t>
            </a:r>
          </a:p>
          <a:p>
            <a:endParaRPr lang="en-US" sz="2400" dirty="0"/>
          </a:p>
        </p:txBody>
      </p:sp>
    </p:spTree>
    <p:extLst>
      <p:ext uri="{BB962C8B-B14F-4D97-AF65-F5344CB8AC3E}">
        <p14:creationId xmlns:p14="http://schemas.microsoft.com/office/powerpoint/2010/main" val="1539768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8E4B-F38C-6498-4814-72D7398444A7}"/>
              </a:ext>
            </a:extLst>
          </p:cNvPr>
          <p:cNvSpPr>
            <a:spLocks noGrp="1"/>
          </p:cNvSpPr>
          <p:nvPr>
            <p:ph type="title"/>
          </p:nvPr>
        </p:nvSpPr>
        <p:spPr>
          <a:xfrm>
            <a:off x="1097280" y="596900"/>
            <a:ext cx="10058400" cy="1130300"/>
          </a:xfrm>
        </p:spPr>
        <p:txBody>
          <a:bodyPr/>
          <a:lstStyle/>
          <a:p>
            <a:r>
              <a:rPr lang="en-US" dirty="0"/>
              <a:t>Recycled Water Fill Station FAQs</a:t>
            </a:r>
          </a:p>
        </p:txBody>
      </p:sp>
      <p:sp>
        <p:nvSpPr>
          <p:cNvPr id="3" name="Content Placeholder 2">
            <a:extLst>
              <a:ext uri="{FF2B5EF4-FFF2-40B4-BE49-F238E27FC236}">
                <a16:creationId xmlns:a16="http://schemas.microsoft.com/office/drawing/2014/main" id="{C1AE4F42-9FB5-0319-0693-B1A32D1D7C62}"/>
              </a:ext>
            </a:extLst>
          </p:cNvPr>
          <p:cNvSpPr>
            <a:spLocks noGrp="1"/>
          </p:cNvSpPr>
          <p:nvPr>
            <p:ph idx="1"/>
          </p:nvPr>
        </p:nvSpPr>
        <p:spPr>
          <a:xfrm>
            <a:off x="1097280" y="1845734"/>
            <a:ext cx="10058400" cy="4415366"/>
          </a:xfrm>
        </p:spPr>
        <p:txBody>
          <a:bodyPr>
            <a:normAutofit lnSpcReduction="10000"/>
          </a:bodyPr>
          <a:lstStyle/>
          <a:p>
            <a:r>
              <a:rPr lang="en-US" sz="2400" dirty="0"/>
              <a:t>Where is it?</a:t>
            </a:r>
          </a:p>
          <a:p>
            <a:pPr lvl="1"/>
            <a:r>
              <a:rPr lang="en-US" sz="2000" dirty="0"/>
              <a:t>Keiser Park, 700 Windsor River Road in Windsor. Near Ballpark “C”</a:t>
            </a:r>
          </a:p>
          <a:p>
            <a:pPr lvl="1"/>
            <a:endParaRPr lang="en-US" sz="1200" dirty="0"/>
          </a:p>
          <a:p>
            <a:pPr marL="201168" lvl="1" indent="0">
              <a:buNone/>
            </a:pPr>
            <a:r>
              <a:rPr lang="en-US" sz="2400" dirty="0"/>
              <a:t>What days and hours does it operate?</a:t>
            </a:r>
          </a:p>
          <a:p>
            <a:pPr lvl="1"/>
            <a:r>
              <a:rPr lang="en-US" sz="2000" dirty="0"/>
              <a:t>Tuesday – Thursday, 9 a.m. – 2 p.m.</a:t>
            </a:r>
          </a:p>
          <a:p>
            <a:pPr lvl="1"/>
            <a:r>
              <a:rPr lang="en-US" sz="2000" dirty="0"/>
              <a:t>Hours of operation are subject to change. Check the Town’s website for most current information!</a:t>
            </a:r>
          </a:p>
          <a:p>
            <a:pPr lvl="1"/>
            <a:endParaRPr lang="en-US" sz="1200" dirty="0"/>
          </a:p>
          <a:p>
            <a:pPr marL="201168" lvl="1" indent="0">
              <a:buNone/>
            </a:pPr>
            <a:r>
              <a:rPr lang="en-US" sz="2400" dirty="0"/>
              <a:t>How much recycled water can I get?</a:t>
            </a:r>
          </a:p>
          <a:p>
            <a:pPr lvl="1"/>
            <a:r>
              <a:rPr lang="en-US" sz="2000" dirty="0"/>
              <a:t>Up to 300 gallons per trip</a:t>
            </a:r>
          </a:p>
          <a:p>
            <a:pPr lvl="1"/>
            <a:r>
              <a:rPr lang="en-US" sz="2000" dirty="0"/>
              <a:t>Program for large volume applications (ex: dust control)</a:t>
            </a:r>
          </a:p>
          <a:p>
            <a:pPr lvl="1"/>
            <a:endParaRPr lang="en-US" sz="1200" dirty="0"/>
          </a:p>
          <a:p>
            <a:pPr marL="201168" lvl="1" indent="0">
              <a:buNone/>
            </a:pPr>
            <a:r>
              <a:rPr lang="en-US" sz="2400" dirty="0"/>
              <a:t>When will the program end?</a:t>
            </a:r>
          </a:p>
          <a:p>
            <a:pPr lvl="1"/>
            <a:r>
              <a:rPr lang="en-US" sz="2000" dirty="0"/>
              <a:t>When demand drops off or when the wet season starts</a:t>
            </a:r>
          </a:p>
        </p:txBody>
      </p:sp>
    </p:spTree>
    <p:extLst>
      <p:ext uri="{BB962C8B-B14F-4D97-AF65-F5344CB8AC3E}">
        <p14:creationId xmlns:p14="http://schemas.microsoft.com/office/powerpoint/2010/main" val="781410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Rectangle 1036">
            <a:extLst>
              <a:ext uri="{FF2B5EF4-FFF2-40B4-BE49-F238E27FC236}">
                <a16:creationId xmlns:a16="http://schemas.microsoft.com/office/drawing/2014/main" id="{9980711D-7BB2-47AD-B02B-F49B98A5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0" name="Rectangle 1038">
            <a:extLst>
              <a:ext uri="{FF2B5EF4-FFF2-40B4-BE49-F238E27FC236}">
                <a16:creationId xmlns:a16="http://schemas.microsoft.com/office/drawing/2014/main" id="{5EAB01D9-5A57-4805-ADAA-FA439B01D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61" name="Straight Connector 1040">
            <a:extLst>
              <a:ext uri="{FF2B5EF4-FFF2-40B4-BE49-F238E27FC236}">
                <a16:creationId xmlns:a16="http://schemas.microsoft.com/office/drawing/2014/main" id="{C2D75788-8553-4E8F-B12B-317E982A8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62" name="Rectangle 1042">
            <a:extLst>
              <a:ext uri="{FF2B5EF4-FFF2-40B4-BE49-F238E27FC236}">
                <a16:creationId xmlns:a16="http://schemas.microsoft.com/office/drawing/2014/main" id="{0E658837-6052-421E-8201-4FEA3583E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3" name="Rectangle 1044">
            <a:extLst>
              <a:ext uri="{FF2B5EF4-FFF2-40B4-BE49-F238E27FC236}">
                <a16:creationId xmlns:a16="http://schemas.microsoft.com/office/drawing/2014/main" id="{E488A0AC-DC0A-4901-9648-DEF173E81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0569B07-E0E7-9F65-A923-2A7B14238EEB}"/>
              </a:ext>
            </a:extLst>
          </p:cNvPr>
          <p:cNvSpPr>
            <a:spLocks noGrp="1"/>
          </p:cNvSpPr>
          <p:nvPr>
            <p:ph type="title"/>
          </p:nvPr>
        </p:nvSpPr>
        <p:spPr>
          <a:xfrm>
            <a:off x="457200" y="1058573"/>
            <a:ext cx="3659246" cy="2926080"/>
          </a:xfrm>
        </p:spPr>
        <p:txBody>
          <a:bodyPr vert="horz" lIns="91440" tIns="45720" rIns="91440" bIns="45720" rtlCol="0" anchor="b">
            <a:normAutofit/>
          </a:bodyPr>
          <a:lstStyle/>
          <a:p>
            <a:r>
              <a:rPr lang="en-US" sz="4400" dirty="0">
                <a:solidFill>
                  <a:srgbClr val="FFFFFF"/>
                </a:solidFill>
              </a:rPr>
              <a:t>Examples of Acceptable Hauling Containers</a:t>
            </a:r>
            <a:br>
              <a:rPr lang="en-US" sz="4200" dirty="0">
                <a:solidFill>
                  <a:srgbClr val="FFFFFF"/>
                </a:solidFill>
              </a:rPr>
            </a:br>
            <a:endParaRPr lang="en-US" sz="4200" dirty="0">
              <a:solidFill>
                <a:srgbClr val="FFFFFF"/>
              </a:solidFill>
            </a:endParaRPr>
          </a:p>
        </p:txBody>
      </p:sp>
      <p:sp>
        <p:nvSpPr>
          <p:cNvPr id="1064" name="Rectangle 1046">
            <a:extLst>
              <a:ext uri="{FF2B5EF4-FFF2-40B4-BE49-F238E27FC236}">
                <a16:creationId xmlns:a16="http://schemas.microsoft.com/office/drawing/2014/main" id="{64C9BCFA-32BF-4E2D-8D69-B5476EA4A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65" name="Rectangle 1048">
            <a:extLst>
              <a:ext uri="{FF2B5EF4-FFF2-40B4-BE49-F238E27FC236}">
                <a16:creationId xmlns:a16="http://schemas.microsoft.com/office/drawing/2014/main" id="{C35D7071-3F5F-45E4-B57A-B7222C87C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PCO Tank, 100 gal.">
            <a:extLst>
              <a:ext uri="{FF2B5EF4-FFF2-40B4-BE49-F238E27FC236}">
                <a16:creationId xmlns:a16="http://schemas.microsoft.com/office/drawing/2014/main" id="{E2A230BE-6E3B-6CCF-AB74-1224B321C4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0" r="-2" b="5983"/>
          <a:stretch/>
        </p:blipFill>
        <p:spPr bwMode="auto">
          <a:xfrm>
            <a:off x="5128565" y="623838"/>
            <a:ext cx="3328416" cy="3070635"/>
          </a:xfrm>
          <a:prstGeom prst="rect">
            <a:avLst/>
          </a:prstGeom>
          <a:noFill/>
          <a:extLst>
            <a:ext uri="{909E8E84-426E-40DD-AFC4-6F175D3DCCD1}">
              <a14:hiddenFill xmlns:a14="http://schemas.microsoft.com/office/drawing/2010/main">
                <a:solidFill>
                  <a:srgbClr val="FFFFFF"/>
                </a:solidFill>
              </a14:hiddenFill>
            </a:ext>
          </a:extLst>
        </p:spPr>
      </p:pic>
      <p:sp>
        <p:nvSpPr>
          <p:cNvPr id="1066" name="Rectangle 1050">
            <a:extLst>
              <a:ext uri="{FF2B5EF4-FFF2-40B4-BE49-F238E27FC236}">
                <a16:creationId xmlns:a16="http://schemas.microsoft.com/office/drawing/2014/main" id="{C3FD210E-1D10-4F60-9658-017BD61B1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UTMS 275 Gal. Intermediate Bulk Container, U275SM13">
            <a:extLst>
              <a:ext uri="{FF2B5EF4-FFF2-40B4-BE49-F238E27FC236}">
                <a16:creationId xmlns:a16="http://schemas.microsoft.com/office/drawing/2014/main" id="{E683BA54-3E70-7F52-C287-B76E791EE4DD}"/>
              </a:ext>
            </a:extLst>
          </p:cNvPr>
          <p:cNvPicPr>
            <a:picLocks noGrp="1" noChangeAspect="1" noChangeArrowheads="1"/>
          </p:cNvPicPr>
          <p:nvPr>
            <p:ph sz="half" idx="4294967295"/>
          </p:nvPr>
        </p:nvPicPr>
        <p:blipFill rotWithShape="1">
          <a:blip r:embed="rId4">
            <a:extLst>
              <a:ext uri="{28A0092B-C50C-407E-A947-70E740481C1C}">
                <a14:useLocalDpi xmlns:a14="http://schemas.microsoft.com/office/drawing/2010/main" val="0"/>
              </a:ext>
            </a:extLst>
          </a:blip>
          <a:stretch/>
        </p:blipFill>
        <p:spPr bwMode="auto">
          <a:xfrm>
            <a:off x="9440484" y="483762"/>
            <a:ext cx="1784309" cy="1784309"/>
          </a:xfrm>
          <a:prstGeom prst="rect">
            <a:avLst/>
          </a:prstGeom>
          <a:noFill/>
          <a:extLst>
            <a:ext uri="{909E8E84-426E-40DD-AFC4-6F175D3DCCD1}">
              <a14:hiddenFill xmlns:a14="http://schemas.microsoft.com/office/drawing/2010/main">
                <a:solidFill>
                  <a:srgbClr val="FFFFFF"/>
                </a:solidFill>
              </a14:hiddenFill>
            </a:ext>
          </a:extLst>
        </p:spPr>
      </p:pic>
      <p:sp>
        <p:nvSpPr>
          <p:cNvPr id="1067" name="Rectangle 1052">
            <a:extLst>
              <a:ext uri="{FF2B5EF4-FFF2-40B4-BE49-F238E27FC236}">
                <a16:creationId xmlns:a16="http://schemas.microsoft.com/office/drawing/2014/main" id="{793F545C-10A6-453D-9988-8D727A6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descr="20 Liter/5.28 Gallon Blue HDPE Jerrican with 61mm Tamper-Evident Cap">
            <a:extLst>
              <a:ext uri="{FF2B5EF4-FFF2-40B4-BE49-F238E27FC236}">
                <a16:creationId xmlns:a16="http://schemas.microsoft.com/office/drawing/2014/main" id="{65D85AB0-EF2E-6D1B-245C-7516FBDB64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90" r="-2" b="6653"/>
          <a:stretch/>
        </p:blipFill>
        <p:spPr bwMode="auto">
          <a:xfrm>
            <a:off x="5723317" y="4318312"/>
            <a:ext cx="2143404" cy="1977401"/>
          </a:xfrm>
          <a:prstGeom prst="rect">
            <a:avLst/>
          </a:prstGeom>
          <a:noFill/>
          <a:extLst>
            <a:ext uri="{909E8E84-426E-40DD-AFC4-6F175D3DCCD1}">
              <a14:hiddenFill xmlns:a14="http://schemas.microsoft.com/office/drawing/2010/main">
                <a:solidFill>
                  <a:srgbClr val="FFFFFF"/>
                </a:solidFill>
              </a14:hiddenFill>
            </a:ext>
          </a:extLst>
        </p:spPr>
      </p:pic>
      <p:sp>
        <p:nvSpPr>
          <p:cNvPr id="1068" name="Rectangle 1054">
            <a:extLst>
              <a:ext uri="{FF2B5EF4-FFF2-40B4-BE49-F238E27FC236}">
                <a16:creationId xmlns:a16="http://schemas.microsoft.com/office/drawing/2014/main" id="{3EFA9F15-8109-488E-8D36-B803B56B1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A plastic container for carrying water.">
            <a:extLst>
              <a:ext uri="{FF2B5EF4-FFF2-40B4-BE49-F238E27FC236}">
                <a16:creationId xmlns:a16="http://schemas.microsoft.com/office/drawing/2014/main" id="{DE15065D-C91D-2460-0EF8-11CBCA5319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430" r="-2" b="2313"/>
          <a:stretch/>
        </p:blipFill>
        <p:spPr bwMode="auto">
          <a:xfrm>
            <a:off x="8961038" y="3253593"/>
            <a:ext cx="2743200" cy="253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79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7D8A9447-DEFF-40A5-8673-B7A365C3F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4" name="Picture 3" descr="A sign that says: NOTICE Recycled water. Do not drink. Esta aguaes. Reciclar no tome. &#10;An image next to the letters shows a facuet and glass of water with a red circle and line through it, meaning Do Not Drink. ">
            <a:extLst>
              <a:ext uri="{FF2B5EF4-FFF2-40B4-BE49-F238E27FC236}">
                <a16:creationId xmlns:a16="http://schemas.microsoft.com/office/drawing/2014/main" id="{936D4D01-44F7-4DDA-9BA2-6A6A6255E17E}"/>
              </a:ext>
            </a:extLst>
          </p:cNvPr>
          <p:cNvPicPr>
            <a:picLocks noChangeAspect="1"/>
          </p:cNvPicPr>
          <p:nvPr/>
        </p:nvPicPr>
        <p:blipFill>
          <a:blip r:embed="rId3"/>
          <a:stretch>
            <a:fillRect/>
          </a:stretch>
        </p:blipFill>
        <p:spPr>
          <a:xfrm>
            <a:off x="633999" y="1899306"/>
            <a:ext cx="6275667" cy="3059387"/>
          </a:xfrm>
          <a:prstGeom prst="rect">
            <a:avLst/>
          </a:prstGeom>
        </p:spPr>
      </p:pic>
      <p:sp>
        <p:nvSpPr>
          <p:cNvPr id="17" name="Rectangle 16">
            <a:extLst>
              <a:ext uri="{FF2B5EF4-FFF2-40B4-BE49-F238E27FC236}">
                <a16:creationId xmlns:a16="http://schemas.microsoft.com/office/drawing/2014/main" id="{290C21F9-FD6D-4457-B130-1A531F242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562C7C8-7504-ADED-13A5-E3AD4AEAF818}"/>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dirty="0">
                <a:solidFill>
                  <a:srgbClr val="FFFFFF"/>
                </a:solidFill>
              </a:rPr>
              <a:t>Example of Acceptable Container Label</a:t>
            </a:r>
          </a:p>
        </p:txBody>
      </p:sp>
      <p:sp>
        <p:nvSpPr>
          <p:cNvPr id="19" name="Rectangle 18">
            <a:extLst>
              <a:ext uri="{FF2B5EF4-FFF2-40B4-BE49-F238E27FC236}">
                <a16:creationId xmlns:a16="http://schemas.microsoft.com/office/drawing/2014/main" id="{28F6EF4B-2F40-485B-9F36-084731486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277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693</TotalTime>
  <Words>1158</Words>
  <Application>Microsoft Office PowerPoint</Application>
  <PresentationFormat>Widescreen</PresentationFormat>
  <Paragraphs>93</Paragraphs>
  <Slides>13</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Calibri</vt:lpstr>
      <vt:lpstr>Calibri Light</vt:lpstr>
      <vt:lpstr>Retrospect</vt:lpstr>
      <vt:lpstr>Windsor Water District NEW Recycled Water Fill Station</vt:lpstr>
      <vt:lpstr>PowerPoint Presentation</vt:lpstr>
      <vt:lpstr>Recycled Water  FAQs</vt:lpstr>
      <vt:lpstr>Windsor and Drought</vt:lpstr>
      <vt:lpstr>Windsor’s new Recycled Water Fill Station</vt:lpstr>
      <vt:lpstr>PowerPoint Presentation</vt:lpstr>
      <vt:lpstr>Recycled Water Fill Station FAQs</vt:lpstr>
      <vt:lpstr>Examples of Acceptable Hauling Containers </vt:lpstr>
      <vt:lpstr>Example of Acceptable Container Label</vt:lpstr>
      <vt:lpstr>Recycled Water is NOT Suitable For:</vt:lpstr>
      <vt:lpstr>Watering Guidelines</vt:lpstr>
      <vt:lpstr>Health &amp; Safety Guidelines</vt:lpstr>
      <vt:lpstr>Veronica Siwy, Deputy Director of Water &amp; Environmental Management vsiwy@townofwindsor.com or 707-838-1218 www.townofwindsor.com/recycledwater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Windsor Water District</dc:title>
  <dc:creator>Veronica Siwy</dc:creator>
  <cp:lastModifiedBy>Stuart Tiffen</cp:lastModifiedBy>
  <cp:revision>8</cp:revision>
  <dcterms:created xsi:type="dcterms:W3CDTF">2022-04-26T20:19:39Z</dcterms:created>
  <dcterms:modified xsi:type="dcterms:W3CDTF">2022-08-05T16:56:08Z</dcterms:modified>
</cp:coreProperties>
</file>